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8"/>
  </p:handoutMasterIdLst>
  <p:sldIdLst>
    <p:sldId id="426" r:id="rId4"/>
    <p:sldId id="398" r:id="rId5"/>
    <p:sldId id="637" r:id="rId7"/>
    <p:sldId id="636" r:id="rId8"/>
    <p:sldId id="638" r:id="rId9"/>
    <p:sldId id="570" r:id="rId10"/>
    <p:sldId id="639" r:id="rId11"/>
    <p:sldId id="640" r:id="rId12"/>
    <p:sldId id="641" r:id="rId13"/>
    <p:sldId id="614" r:id="rId14"/>
    <p:sldId id="642" r:id="rId15"/>
    <p:sldId id="644" r:id="rId16"/>
    <p:sldId id="645" r:id="rId17"/>
    <p:sldId id="646" r:id="rId18"/>
    <p:sldId id="647" r:id="rId19"/>
    <p:sldId id="648" r:id="rId20"/>
    <p:sldId id="649" r:id="rId21"/>
    <p:sldId id="650" r:id="rId22"/>
    <p:sldId id="633" r:id="rId23"/>
    <p:sldId id="634" r:id="rId24"/>
    <p:sldId id="651" r:id="rId25"/>
    <p:sldId id="653" r:id="rId26"/>
    <p:sldId id="652"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2" userDrawn="1">
          <p15:clr>
            <a:srgbClr val="A4A3A4"/>
          </p15:clr>
        </p15:guide>
        <p15:guide id="2" pos="3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02"/>
        <p:guide pos="388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25.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4.xml"/><Relationship Id="rId2" Type="http://schemas.openxmlformats.org/officeDocument/2006/relationships/image" Target="../media/image7.jpe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5.xml"/><Relationship Id="rId3" Type="http://schemas.openxmlformats.org/officeDocument/2006/relationships/tags" Target="../tags/tag5.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17" name="文本框 16"/>
          <p:cNvSpPr txBox="1"/>
          <p:nvPr/>
        </p:nvSpPr>
        <p:spPr>
          <a:xfrm>
            <a:off x="501650" y="1489710"/>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3.</a:t>
            </a:r>
            <a:r>
              <a:rPr lang="zh-CN" altLang="en-US" dirty="0"/>
              <a:t>下列各句中的省略号和文中画横线句子中的省略号</a:t>
            </a:r>
            <a:r>
              <a:rPr lang="en-US" altLang="zh-CN" dirty="0"/>
              <a:t>，</a:t>
            </a:r>
            <a:r>
              <a:rPr lang="zh-CN" altLang="en-US" dirty="0"/>
              <a:t>作用相同的一项是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我们齐声朗诵起来</a:t>
            </a:r>
            <a:r>
              <a:rPr lang="en-US" altLang="zh-CN" dirty="0"/>
              <a:t>:“……</a:t>
            </a:r>
            <a:r>
              <a:rPr lang="zh-CN" altLang="en-US" dirty="0"/>
              <a:t>俱往矣</a:t>
            </a:r>
            <a:r>
              <a:rPr lang="en-US" altLang="zh-CN" dirty="0"/>
              <a:t>，</a:t>
            </a:r>
            <a:r>
              <a:rPr lang="zh-CN" altLang="en-US" dirty="0"/>
              <a:t>数风流人物</a:t>
            </a:r>
            <a:r>
              <a:rPr lang="en-US" altLang="zh-CN" dirty="0"/>
              <a:t>，</a:t>
            </a:r>
            <a:r>
              <a:rPr lang="zh-CN" altLang="en-US" dirty="0"/>
              <a:t>还看今朝。</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其实你不该去信。我妈要是晓得我现在</a:t>
            </a:r>
            <a:r>
              <a:rPr lang="en-US" altLang="zh-CN" dirty="0"/>
              <a:t>……”</a:t>
            </a:r>
            <a:r>
              <a:rPr lang="zh-CN" altLang="en-US" dirty="0"/>
              <a:t>她只说了半句话</a:t>
            </a:r>
            <a:r>
              <a:rPr lang="en-US" altLang="zh-CN" dirty="0"/>
              <a:t>，</a:t>
            </a:r>
            <a:r>
              <a:rPr lang="zh-CN" altLang="en-US" dirty="0"/>
              <a:t>就连忙咽住了。</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几十分钟的时间内</a:t>
            </a:r>
            <a:r>
              <a:rPr lang="en-US" altLang="zh-CN" dirty="0"/>
              <a:t>，</a:t>
            </a:r>
            <a:r>
              <a:rPr lang="zh-CN" altLang="en-US" dirty="0"/>
              <a:t>我想了很多</a:t>
            </a:r>
            <a:r>
              <a:rPr lang="en-US" altLang="zh-CN" dirty="0"/>
              <a:t>，</a:t>
            </a:r>
            <a:r>
              <a:rPr lang="zh-CN" altLang="en-US" dirty="0"/>
              <a:t>很多</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我家果园的树很多</a:t>
            </a:r>
            <a:r>
              <a:rPr lang="en-US" altLang="zh-CN" dirty="0"/>
              <a:t>:</a:t>
            </a:r>
            <a:r>
              <a:rPr lang="zh-CN" altLang="en-US" dirty="0"/>
              <a:t>苹果树、梨树、杏树、桃树</a:t>
            </a:r>
            <a:r>
              <a:rPr lang="en-US" altLang="zh-CN" dirty="0"/>
              <a:t>……</a:t>
            </a:r>
            <a:endParaRPr lang="en-US" altLang="zh-CN" dirty="0"/>
          </a:p>
        </p:txBody>
      </p:sp>
      <p:sp>
        <p:nvSpPr>
          <p:cNvPr id="18" name="文本框 17"/>
          <p:cNvSpPr txBox="1"/>
          <p:nvPr/>
        </p:nvSpPr>
        <p:spPr>
          <a:xfrm>
            <a:off x="8903970" y="1633220"/>
            <a:ext cx="410845" cy="481965"/>
          </a:xfrm>
          <a:prstGeom prst="rect">
            <a:avLst/>
          </a:prstGeom>
          <a:noFill/>
        </p:spPr>
        <p:txBody>
          <a:bodyPr wrap="square" rtlCol="0">
            <a:noAutofit/>
          </a:bodyPr>
          <a:p>
            <a:r>
              <a:rPr lang="en-US" altLang="zh-CN"/>
              <a:t>C</a:t>
            </a:r>
            <a:r>
              <a:rPr lang="zh-CN" altLang="en-US"/>
              <a:t>　</a:t>
            </a:r>
            <a:endParaRPr lang="zh-CN" altLang="en-US"/>
          </a:p>
        </p:txBody>
      </p:sp>
      <p:sp>
        <p:nvSpPr>
          <p:cNvPr id="19" name="文本框 18"/>
          <p:cNvSpPr txBox="1"/>
          <p:nvPr/>
        </p:nvSpPr>
        <p:spPr>
          <a:xfrm>
            <a:off x="839470" y="4201795"/>
            <a:ext cx="10042525" cy="644525"/>
          </a:xfrm>
          <a:prstGeom prst="rect">
            <a:avLst/>
          </a:prstGeom>
          <a:noFill/>
        </p:spPr>
        <p:txBody>
          <a:bodyPr wrap="square" rtlCol="0">
            <a:noAutofit/>
          </a:bodyPr>
          <a:p>
            <a:pPr algn="l">
              <a:buClrTx/>
              <a:buSzTx/>
              <a:buFontTx/>
            </a:pPr>
            <a:r>
              <a:t>【解析】</a:t>
            </a:r>
            <a:r>
              <a:rPr lang="zh-CN" altLang="en-US"/>
              <a:t>本题考查正确使用标点符号的能力。文中画横线句子中的省略号标示重复语句的省略。</a:t>
            </a:r>
            <a:r>
              <a:rPr lang="en-US" altLang="zh-CN"/>
              <a:t>A</a:t>
            </a:r>
            <a:r>
              <a:rPr lang="zh-CN" altLang="en-US"/>
              <a:t>项</a:t>
            </a:r>
            <a:r>
              <a:rPr lang="en-US" altLang="zh-CN"/>
              <a:t>，</a:t>
            </a:r>
            <a:r>
              <a:rPr lang="zh-CN" altLang="en-US"/>
              <a:t>标示引文的省略</a:t>
            </a:r>
            <a:r>
              <a:rPr lang="en-US" altLang="zh-CN"/>
              <a:t>;B</a:t>
            </a:r>
            <a:r>
              <a:rPr lang="zh-CN" altLang="en-US"/>
              <a:t>项</a:t>
            </a:r>
            <a:r>
              <a:rPr lang="en-US" altLang="zh-CN"/>
              <a:t>，</a:t>
            </a:r>
            <a:r>
              <a:rPr lang="zh-CN" altLang="en-US"/>
              <a:t>标示语意未尽</a:t>
            </a:r>
            <a:r>
              <a:rPr lang="en-US" altLang="zh-CN"/>
              <a:t>;C</a:t>
            </a:r>
            <a:r>
              <a:rPr lang="zh-CN" altLang="en-US"/>
              <a:t>项</a:t>
            </a:r>
            <a:r>
              <a:rPr lang="en-US" altLang="zh-CN"/>
              <a:t>，</a:t>
            </a:r>
            <a:r>
              <a:rPr lang="zh-CN" altLang="en-US"/>
              <a:t>标示重复语句的省略</a:t>
            </a:r>
            <a:r>
              <a:rPr lang="en-US" altLang="zh-CN"/>
              <a:t>;D</a:t>
            </a:r>
            <a:r>
              <a:rPr lang="zh-CN" altLang="en-US"/>
              <a:t>项</a:t>
            </a:r>
            <a:r>
              <a:rPr lang="en-US" altLang="zh-CN"/>
              <a:t>，</a:t>
            </a:r>
            <a:r>
              <a:rPr lang="zh-CN" altLang="en-US"/>
              <a:t>标示列举的省略。故选</a:t>
            </a:r>
            <a:r>
              <a:rPr lang="en-US" altLang="zh-CN"/>
              <a:t>C</a:t>
            </a:r>
            <a:r>
              <a:rPr lang="zh-CN" altLang="en-US"/>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en-US" altLang="zh-CN" sz="1600"/>
              <a:t>(</a:t>
            </a:r>
            <a:r>
              <a:rPr lang="zh-CN" altLang="en-US" sz="1600"/>
              <a:t>二</a:t>
            </a:r>
            <a:r>
              <a:rPr lang="en-US" altLang="zh-CN" sz="1600"/>
              <a:t>)</a:t>
            </a:r>
            <a:r>
              <a:rPr lang="zh-CN" altLang="en-US" sz="1600"/>
              <a:t>语言文字运用</a:t>
            </a:r>
            <a:r>
              <a:rPr lang="en-US" altLang="en-US" sz="1600"/>
              <a:t>Ⅱ</a:t>
            </a:r>
            <a:endParaRPr lang="en-US" altLang="en-US" sz="1600"/>
          </a:p>
          <a:p>
            <a:pPr>
              <a:lnSpc>
                <a:spcPct val="150000"/>
              </a:lnSpc>
            </a:pPr>
            <a:r>
              <a:rPr lang="zh-CN" altLang="en-US" sz="1600"/>
              <a:t>阅读下面的文字</a:t>
            </a:r>
            <a:r>
              <a:rPr lang="en-US" altLang="zh-CN" sz="1600"/>
              <a:t>，</a:t>
            </a:r>
            <a:r>
              <a:rPr lang="zh-CN" altLang="en-US" sz="1600"/>
              <a:t>完成</a:t>
            </a:r>
            <a:r>
              <a:rPr lang="en-US" altLang="zh-CN" sz="1600"/>
              <a:t>4~5</a:t>
            </a:r>
            <a:r>
              <a:rPr lang="zh-CN" altLang="en-US" sz="1600"/>
              <a:t>题。</a:t>
            </a:r>
            <a:endParaRPr lang="zh-CN" altLang="en-US" sz="1600"/>
          </a:p>
          <a:p>
            <a:pPr>
              <a:lnSpc>
                <a:spcPct val="150000"/>
              </a:lnSpc>
            </a:pPr>
            <a:r>
              <a:rPr lang="en-US" altLang="zh-CN" sz="1600"/>
              <a:t>    </a:t>
            </a:r>
            <a:r>
              <a:rPr lang="zh-CN" altLang="en-US" sz="1600"/>
              <a:t>比目鱼在刚出生时眼睛均匀地长在头部两侧</a:t>
            </a:r>
            <a:r>
              <a:rPr lang="en-US" altLang="zh-CN" sz="1600"/>
              <a:t>，</a:t>
            </a:r>
            <a:r>
              <a:rPr lang="zh-CN" altLang="en-US" sz="1600"/>
              <a:t>每侧各一个</a:t>
            </a:r>
            <a:r>
              <a:rPr lang="en-US" altLang="zh-CN" sz="1600"/>
              <a:t>，</a:t>
            </a:r>
            <a:r>
              <a:rPr lang="zh-CN" altLang="en-US" sz="1600"/>
              <a:t>对称分布。但是当比目鱼的身体长到</a:t>
            </a:r>
            <a:r>
              <a:rPr lang="en-US" altLang="zh-CN" sz="1600"/>
              <a:t>1</a:t>
            </a:r>
            <a:r>
              <a:rPr lang="zh-CN" altLang="en-US" sz="1600"/>
              <a:t>厘米左右的时候</a:t>
            </a:r>
            <a:r>
              <a:rPr lang="en-US" altLang="zh-CN" sz="1600"/>
              <a:t>，</a:t>
            </a:r>
            <a:r>
              <a:rPr lang="zh-CN" altLang="en-US" sz="1600"/>
              <a:t>它一侧的眼睛就开始往旁边移动了</a:t>
            </a:r>
            <a:r>
              <a:rPr lang="en-US" altLang="zh-CN" sz="1600"/>
              <a:t>，</a:t>
            </a:r>
            <a:r>
              <a:rPr lang="zh-CN" altLang="en-US" sz="1600"/>
              <a:t>先是通过头部上缘</a:t>
            </a:r>
            <a:r>
              <a:rPr lang="en-US" altLang="zh-CN" sz="1600"/>
              <a:t>，</a:t>
            </a:r>
            <a:r>
              <a:rPr lang="zh-CN" altLang="en-US" sz="1600"/>
              <a:t>然后慢慢地移动到对面的一边</a:t>
            </a:r>
            <a:r>
              <a:rPr lang="en-US" altLang="zh-CN" sz="1600"/>
              <a:t>，</a:t>
            </a:r>
            <a:r>
              <a:rPr lang="zh-CN" altLang="en-US" sz="1600"/>
              <a:t>直到跟另一只眼睛接近时才停止移动。</a:t>
            </a:r>
            <a:endParaRPr lang="zh-CN" altLang="en-US" sz="1600"/>
          </a:p>
          <a:p>
            <a:pPr>
              <a:lnSpc>
                <a:spcPct val="150000"/>
              </a:lnSpc>
            </a:pPr>
            <a:r>
              <a:rPr lang="en-US" altLang="zh-CN" sz="1600"/>
              <a:t>    </a:t>
            </a:r>
            <a:r>
              <a:rPr lang="zh-CN" altLang="en-US" sz="1600"/>
              <a:t>比目鱼的眼睛的移动与它独特的身体构造有关</a:t>
            </a:r>
            <a:r>
              <a:rPr lang="en-US" altLang="zh-CN" sz="1600"/>
              <a:t>，</a:t>
            </a:r>
            <a:r>
              <a:rPr lang="zh-CN" altLang="en-US" sz="1600"/>
              <a:t>比目鱼的头骨和其他动物不同</a:t>
            </a:r>
            <a:r>
              <a:rPr lang="en-US" altLang="zh-CN" sz="1600"/>
              <a:t>，</a:t>
            </a:r>
            <a:r>
              <a:rPr lang="zh-CN" altLang="en-US" sz="1600"/>
              <a:t>不是坚硬的骨头</a:t>
            </a:r>
            <a:r>
              <a:rPr lang="en-US" altLang="zh-CN" sz="1600"/>
              <a:t>，</a:t>
            </a:r>
            <a:r>
              <a:rPr lang="zh-CN" altLang="en-US" sz="1600" u="sng"/>
              <a:t>　</a:t>
            </a:r>
            <a:r>
              <a:rPr lang="en-US" altLang="en-US" sz="1600" u="sng"/>
              <a:t>①</a:t>
            </a:r>
            <a:r>
              <a:rPr lang="zh-CN" altLang="en-US" sz="1600" u="sng"/>
              <a:t>　</a:t>
            </a:r>
            <a:r>
              <a:rPr lang="zh-CN" altLang="en-US" sz="1600"/>
              <a:t>。当比目鱼的眼睛开始搬家的时候</a:t>
            </a:r>
            <a:r>
              <a:rPr lang="en-US" altLang="zh-CN" sz="1600"/>
              <a:t>，</a:t>
            </a:r>
            <a:r>
              <a:rPr lang="zh-CN" altLang="en-US" sz="1600"/>
              <a:t>比目鱼双眼间的软骨会先被身体吸收</a:t>
            </a:r>
            <a:r>
              <a:rPr lang="en-US" altLang="zh-CN" sz="1600"/>
              <a:t>，</a:t>
            </a:r>
            <a:r>
              <a:rPr lang="zh-CN" altLang="en-US" sz="1600"/>
              <a:t>随着软骨的吸收</a:t>
            </a:r>
            <a:r>
              <a:rPr lang="en-US" altLang="zh-CN" sz="1600"/>
              <a:t>，</a:t>
            </a:r>
            <a:r>
              <a:rPr lang="zh-CN" altLang="en-US" sz="1600"/>
              <a:t>眼睛的移动就失去了障碍</a:t>
            </a:r>
            <a:r>
              <a:rPr lang="en-US" altLang="zh-CN" sz="1600"/>
              <a:t>，</a:t>
            </a:r>
            <a:r>
              <a:rPr lang="zh-CN" altLang="en-US" sz="1600"/>
              <a:t>移动也就更加自如了</a:t>
            </a:r>
            <a:r>
              <a:rPr lang="en-US" altLang="zh-CN" sz="1600"/>
              <a:t>，</a:t>
            </a:r>
            <a:r>
              <a:rPr lang="zh-CN" altLang="en-US" sz="1600"/>
              <a:t>除了身体构造变得不同</a:t>
            </a:r>
            <a:r>
              <a:rPr lang="en-US" altLang="zh-CN" sz="1600"/>
              <a:t>，</a:t>
            </a:r>
            <a:r>
              <a:rPr lang="zh-CN" altLang="en-US" sz="1600" u="sng"/>
              <a:t>　</a:t>
            </a:r>
            <a:r>
              <a:rPr lang="en-US" altLang="en-US" sz="1600" u="sng"/>
              <a:t>②</a:t>
            </a:r>
            <a:r>
              <a:rPr lang="zh-CN" altLang="en-US" sz="1600" u="sng"/>
              <a:t>　</a:t>
            </a:r>
            <a:r>
              <a:rPr lang="en-US" altLang="zh-CN" sz="1600"/>
              <a:t>，</a:t>
            </a:r>
            <a:r>
              <a:rPr lang="zh-CN" altLang="en-US" sz="1600"/>
              <a:t>比目鱼在刚出生的时候</a:t>
            </a:r>
            <a:r>
              <a:rPr lang="en-US" altLang="zh-CN" sz="1600"/>
              <a:t>，</a:t>
            </a:r>
            <a:r>
              <a:rPr lang="zh-CN" altLang="en-US" sz="1600"/>
              <a:t>是在水面附近活动的</a:t>
            </a:r>
            <a:r>
              <a:rPr lang="en-US" altLang="zh-CN" sz="1600"/>
              <a:t>，</a:t>
            </a:r>
            <a:r>
              <a:rPr lang="zh-CN" altLang="en-US" sz="1600"/>
              <a:t>但是等比目鱼的眼睛移动到同一侧的时候</a:t>
            </a:r>
            <a:r>
              <a:rPr lang="en-US" altLang="zh-CN" sz="1600"/>
              <a:t>，</a:t>
            </a:r>
            <a:r>
              <a:rPr lang="zh-CN" altLang="en-US" sz="1600"/>
              <a:t>比目鱼就不再漂浮于海面</a:t>
            </a:r>
            <a:r>
              <a:rPr lang="en-US" altLang="zh-CN" sz="1600"/>
              <a:t>，</a:t>
            </a:r>
            <a:r>
              <a:rPr lang="zh-CN" altLang="en-US" sz="1600"/>
              <a:t>转而在海底活动了。</a:t>
            </a:r>
            <a:r>
              <a:rPr lang="en-US" altLang="en-US" sz="1600"/>
              <a:t> </a:t>
            </a:r>
            <a:endParaRPr lang="en-US" altLang="en-US" sz="1600"/>
          </a:p>
          <a:p>
            <a:pPr>
              <a:lnSpc>
                <a:spcPct val="150000"/>
              </a:lnSpc>
            </a:pPr>
            <a:r>
              <a:rPr lang="en-US" altLang="zh-CN" sz="1600"/>
              <a:t>    </a:t>
            </a:r>
            <a:r>
              <a:rPr lang="zh-CN" altLang="en-US" sz="1600"/>
              <a:t>比目鱼的改变其实是自然选择和自身演化的结果</a:t>
            </a:r>
            <a:r>
              <a:rPr lang="en-US" altLang="zh-CN" sz="1600"/>
              <a:t>，</a:t>
            </a:r>
            <a:r>
              <a:rPr lang="zh-CN" altLang="en-US" sz="1600"/>
              <a:t>比目鱼一般是侧着身子游泳</a:t>
            </a:r>
            <a:r>
              <a:rPr lang="en-US" altLang="zh-CN" sz="1600"/>
              <a:t>，</a:t>
            </a:r>
            <a:r>
              <a:rPr lang="zh-CN" altLang="en-US" sz="1600"/>
              <a:t>而且它经常平卧在海底</a:t>
            </a:r>
            <a:r>
              <a:rPr lang="en-US" altLang="zh-CN" sz="1600"/>
              <a:t>，</a:t>
            </a:r>
            <a:r>
              <a:rPr lang="zh-CN" altLang="en-US" sz="1600"/>
              <a:t>身上会覆盖一层沙子</a:t>
            </a:r>
            <a:r>
              <a:rPr lang="en-US" altLang="zh-CN" sz="1600"/>
              <a:t>，</a:t>
            </a:r>
            <a:r>
              <a:rPr lang="zh-CN" altLang="en-US" sz="1600"/>
              <a:t>为了能够更快地发现敌人</a:t>
            </a:r>
            <a:r>
              <a:rPr lang="en-US" altLang="zh-CN" sz="1600"/>
              <a:t>，</a:t>
            </a:r>
            <a:r>
              <a:rPr lang="zh-CN" altLang="en-US" sz="1600"/>
              <a:t>两只眼睛长在一起无疑是最好的选择。所以</a:t>
            </a:r>
            <a:r>
              <a:rPr lang="en-US" altLang="zh-CN" sz="1600"/>
              <a:t>，</a:t>
            </a:r>
            <a:r>
              <a:rPr lang="zh-CN" altLang="en-US" sz="1600" u="sng"/>
              <a:t>　</a:t>
            </a:r>
            <a:r>
              <a:rPr lang="en-US" altLang="en-US" sz="1600" u="sng"/>
              <a:t>③</a:t>
            </a:r>
            <a:r>
              <a:rPr lang="zh-CN" altLang="en-US" sz="1600" u="sng"/>
              <a:t>　</a:t>
            </a:r>
            <a:r>
              <a:rPr lang="en-US" altLang="zh-CN" sz="1600"/>
              <a:t>，</a:t>
            </a:r>
            <a:r>
              <a:rPr lang="zh-CN" altLang="en-US" sz="1600"/>
              <a:t>而是后天根据环境和生存的需求发生变化的。</a:t>
            </a:r>
            <a:r>
              <a:rPr lang="en-US" altLang="en-US" sz="1600"/>
              <a:t> </a:t>
            </a: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4.</a:t>
            </a:r>
            <a:r>
              <a:rPr lang="zh-CN" altLang="en-US"/>
              <a:t>在上文横线处补写恰当的语句</a:t>
            </a:r>
            <a:r>
              <a:rPr lang="en-US" altLang="zh-CN"/>
              <a:t>，</a:t>
            </a:r>
            <a:r>
              <a:rPr lang="zh-CN" altLang="en-US"/>
              <a:t>使整段文字语意完整连贯</a:t>
            </a:r>
            <a:r>
              <a:rPr lang="en-US" altLang="zh-CN"/>
              <a:t>，</a:t>
            </a:r>
            <a:r>
              <a:rPr lang="zh-CN" altLang="en-US"/>
              <a:t>内容贴切</a:t>
            </a:r>
            <a:r>
              <a:rPr lang="en-US" altLang="zh-CN"/>
              <a:t>，</a:t>
            </a:r>
            <a:r>
              <a:rPr lang="zh-CN" altLang="en-US"/>
              <a:t>逻辑严密。每处不超过</a:t>
            </a:r>
            <a:r>
              <a:rPr lang="en-US" altLang="zh-CN"/>
              <a:t>15</a:t>
            </a:r>
            <a:r>
              <a:rPr lang="zh-CN" altLang="en-US"/>
              <a:t>个字。</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695325" y="551561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而是软骨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比目鱼生存的环境也随之发生变化</a:t>
            </a:r>
            <a:r>
              <a:rPr lang="en-US" altLang="zh-CN" dirty="0">
                <a:solidFill>
                  <a:srgbClr val="0070C0"/>
                </a:solidFill>
                <a:uFill>
                  <a:solidFill>
                    <a:schemeClr val="bg1"/>
                  </a:solidFill>
                </a:uFill>
              </a:rPr>
              <a:t>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比目鱼眼睛的位置不是天生的</a:t>
            </a:r>
            <a:endParaRPr lang="zh-CN" altLang="en-US" dirty="0">
              <a:solidFill>
                <a:srgbClr val="0070C0"/>
              </a:solidFill>
              <a:uFill>
                <a:solidFill>
                  <a:schemeClr val="bg1"/>
                </a:solidFill>
              </a:uFill>
            </a:endParaRPr>
          </a:p>
        </p:txBody>
      </p:sp>
      <p:sp>
        <p:nvSpPr>
          <p:cNvPr id="2" name="文本框 1"/>
          <p:cNvSpPr txBox="1"/>
          <p:nvPr/>
        </p:nvSpPr>
        <p:spPr>
          <a:xfrm>
            <a:off x="695325" y="256476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本题考查语言表达简明、连贯、准确的能力。</a:t>
            </a:r>
            <a:r>
              <a:rPr lang="en-US" altLang="en-US" dirty="0"/>
              <a:t>①</a:t>
            </a:r>
            <a:r>
              <a:rPr lang="zh-CN" altLang="en-US" dirty="0"/>
              <a:t>处</a:t>
            </a:r>
            <a:r>
              <a:rPr lang="en-US" altLang="zh-CN" dirty="0"/>
              <a:t>，</a:t>
            </a:r>
            <a:r>
              <a:rPr lang="zh-CN" altLang="en-US" dirty="0"/>
              <a:t>从结构形式上来看</a:t>
            </a:r>
            <a:r>
              <a:rPr lang="en-US" altLang="zh-CN" dirty="0"/>
              <a:t>，</a:t>
            </a:r>
            <a:r>
              <a:rPr lang="zh-CN" altLang="en-US" dirty="0"/>
              <a:t>与</a:t>
            </a:r>
            <a:r>
              <a:rPr lang="en-US" altLang="zh-CN" dirty="0"/>
              <a:t>“</a:t>
            </a:r>
            <a:r>
              <a:rPr lang="zh-CN" altLang="en-US" dirty="0"/>
              <a:t>不是</a:t>
            </a:r>
            <a:r>
              <a:rPr lang="en-US" altLang="zh-CN" dirty="0"/>
              <a:t>”</a:t>
            </a:r>
            <a:r>
              <a:rPr lang="zh-CN" altLang="en-US" dirty="0"/>
              <a:t>相搭配的关联词应为</a:t>
            </a:r>
            <a:r>
              <a:rPr lang="en-US" altLang="zh-CN" dirty="0"/>
              <a:t>“</a:t>
            </a:r>
            <a:r>
              <a:rPr lang="zh-CN" altLang="en-US" dirty="0"/>
              <a:t>而是</a:t>
            </a:r>
            <a:r>
              <a:rPr lang="en-US" altLang="zh-CN" dirty="0"/>
              <a:t>”，</a:t>
            </a:r>
            <a:r>
              <a:rPr lang="zh-CN" altLang="en-US" dirty="0"/>
              <a:t>构成表并列关系的关联词组</a:t>
            </a:r>
            <a:r>
              <a:rPr lang="en-US" altLang="zh-CN" dirty="0"/>
              <a:t>;</a:t>
            </a:r>
            <a:r>
              <a:rPr lang="zh-CN" altLang="en-US" dirty="0"/>
              <a:t>从内容上看</a:t>
            </a:r>
            <a:r>
              <a:rPr lang="en-US" altLang="zh-CN" dirty="0"/>
              <a:t>，</a:t>
            </a:r>
            <a:r>
              <a:rPr lang="zh-CN" altLang="en-US" dirty="0"/>
              <a:t>比目鱼的头骨既然不是坚硬的头骨</a:t>
            </a:r>
            <a:r>
              <a:rPr lang="en-US" altLang="zh-CN" dirty="0"/>
              <a:t>，</a:t>
            </a:r>
            <a:r>
              <a:rPr lang="zh-CN" altLang="en-US" dirty="0"/>
              <a:t>那就是另一种较软的骨头</a:t>
            </a:r>
            <a:r>
              <a:rPr lang="en-US" altLang="zh-CN" dirty="0"/>
              <a:t>，</a:t>
            </a:r>
            <a:r>
              <a:rPr lang="zh-CN" altLang="en-US" dirty="0"/>
              <a:t>而横线后文谈到</a:t>
            </a:r>
            <a:r>
              <a:rPr lang="en-US" altLang="zh-CN" dirty="0"/>
              <a:t>“</a:t>
            </a:r>
            <a:r>
              <a:rPr lang="zh-CN" altLang="en-US" dirty="0"/>
              <a:t>比目鱼双眼间的软骨</a:t>
            </a:r>
            <a:r>
              <a:rPr lang="en-US" altLang="zh-CN" dirty="0"/>
              <a:t>”，</a:t>
            </a:r>
            <a:r>
              <a:rPr lang="zh-CN" altLang="en-US" dirty="0"/>
              <a:t>两相结合可知</a:t>
            </a:r>
            <a:r>
              <a:rPr lang="en-US" altLang="zh-CN" dirty="0"/>
              <a:t>，</a:t>
            </a:r>
            <a:r>
              <a:rPr lang="zh-CN" altLang="en-US" dirty="0"/>
              <a:t>此处应填</a:t>
            </a:r>
            <a:r>
              <a:rPr lang="en-US" altLang="zh-CN" dirty="0"/>
              <a:t>“</a:t>
            </a:r>
            <a:r>
              <a:rPr lang="zh-CN" altLang="en-US" dirty="0"/>
              <a:t>而是软骨</a:t>
            </a:r>
            <a:r>
              <a:rPr lang="en-US" altLang="zh-CN" dirty="0"/>
              <a:t>”</a:t>
            </a:r>
            <a:r>
              <a:rPr lang="zh-CN" altLang="en-US" dirty="0"/>
              <a:t>。</a:t>
            </a:r>
            <a:r>
              <a:rPr lang="en-US" altLang="en-US" dirty="0"/>
              <a:t>②</a:t>
            </a:r>
            <a:r>
              <a:rPr lang="zh-CN" altLang="en-US" dirty="0"/>
              <a:t>处</a:t>
            </a:r>
            <a:r>
              <a:rPr lang="en-US" altLang="zh-CN" dirty="0"/>
              <a:t>，</a:t>
            </a:r>
            <a:r>
              <a:rPr lang="zh-CN" altLang="en-US" dirty="0"/>
              <a:t>所填内容应是引出下文</a:t>
            </a:r>
            <a:r>
              <a:rPr lang="en-US" altLang="zh-CN" dirty="0"/>
              <a:t>，</a:t>
            </a:r>
            <a:r>
              <a:rPr lang="zh-CN" altLang="en-US" dirty="0"/>
              <a:t>意在说明比目鱼除了</a:t>
            </a:r>
            <a:r>
              <a:rPr lang="en-US" altLang="zh-CN" dirty="0"/>
              <a:t>“</a:t>
            </a:r>
            <a:r>
              <a:rPr lang="zh-CN" altLang="en-US" dirty="0"/>
              <a:t>身体构造变得不同</a:t>
            </a:r>
            <a:r>
              <a:rPr lang="en-US" altLang="zh-CN" dirty="0"/>
              <a:t>”</a:t>
            </a:r>
            <a:r>
              <a:rPr lang="zh-CN" altLang="en-US" dirty="0"/>
              <a:t>外还有别的什么方面变得不同</a:t>
            </a:r>
            <a:r>
              <a:rPr lang="en-US" altLang="zh-CN" dirty="0"/>
              <a:t>，</a:t>
            </a:r>
            <a:r>
              <a:rPr lang="zh-CN" altLang="en-US" dirty="0"/>
              <a:t>而后文语境强调的正是比目鱼的活动环境由</a:t>
            </a:r>
            <a:r>
              <a:rPr lang="en-US" altLang="zh-CN" dirty="0"/>
              <a:t>“</a:t>
            </a:r>
            <a:r>
              <a:rPr lang="zh-CN" altLang="en-US" dirty="0"/>
              <a:t>水面附近</a:t>
            </a:r>
            <a:r>
              <a:rPr lang="en-US" altLang="zh-CN" dirty="0"/>
              <a:t>”</a:t>
            </a:r>
            <a:r>
              <a:rPr lang="zh-CN" altLang="en-US" dirty="0"/>
              <a:t>转向</a:t>
            </a:r>
            <a:r>
              <a:rPr lang="en-US" altLang="zh-CN" dirty="0"/>
              <a:t>“</a:t>
            </a:r>
            <a:r>
              <a:rPr lang="zh-CN" altLang="en-US" dirty="0"/>
              <a:t>海底</a:t>
            </a:r>
            <a:r>
              <a:rPr lang="en-US" altLang="zh-CN" dirty="0"/>
              <a:t>”，</a:t>
            </a:r>
            <a:r>
              <a:rPr lang="zh-CN" altLang="en-US" dirty="0"/>
              <a:t>表达重心是比目鱼活动环境的变化</a:t>
            </a:r>
            <a:r>
              <a:rPr lang="en-US" altLang="zh-CN" dirty="0"/>
              <a:t>，</a:t>
            </a:r>
            <a:r>
              <a:rPr lang="zh-CN" altLang="en-US" dirty="0"/>
              <a:t>故可填</a:t>
            </a:r>
            <a:r>
              <a:rPr lang="en-US" altLang="zh-CN" dirty="0"/>
              <a:t>“</a:t>
            </a:r>
            <a:r>
              <a:rPr lang="zh-CN" altLang="en-US" dirty="0"/>
              <a:t>比目鱼生存的环境也随之发生变化</a:t>
            </a:r>
            <a:r>
              <a:rPr lang="en-US" altLang="zh-CN" dirty="0"/>
              <a:t>”</a:t>
            </a:r>
            <a:r>
              <a:rPr lang="zh-CN" altLang="en-US" dirty="0"/>
              <a:t>之类的语句。</a:t>
            </a:r>
            <a:r>
              <a:rPr lang="en-US" altLang="en-US" dirty="0"/>
              <a:t>③</a:t>
            </a:r>
            <a:r>
              <a:rPr lang="zh-CN" altLang="en-US" dirty="0"/>
              <a:t>处</a:t>
            </a:r>
            <a:r>
              <a:rPr lang="en-US" altLang="zh-CN" dirty="0"/>
              <a:t>，</a:t>
            </a:r>
            <a:r>
              <a:rPr lang="zh-CN" altLang="en-US" dirty="0"/>
              <a:t>所要填写的文句属于结尾句</a:t>
            </a:r>
            <a:r>
              <a:rPr lang="en-US" altLang="zh-CN" dirty="0"/>
              <a:t>，</a:t>
            </a:r>
            <a:r>
              <a:rPr lang="zh-CN" altLang="en-US" dirty="0"/>
              <a:t>依据前面的</a:t>
            </a:r>
            <a:r>
              <a:rPr lang="en-US" altLang="zh-CN" dirty="0"/>
              <a:t>“</a:t>
            </a:r>
            <a:r>
              <a:rPr lang="zh-CN" altLang="en-US" dirty="0"/>
              <a:t>所以</a:t>
            </a:r>
            <a:r>
              <a:rPr lang="en-US" altLang="zh-CN" dirty="0"/>
              <a:t>”</a:t>
            </a:r>
            <a:r>
              <a:rPr lang="zh-CN" altLang="en-US" dirty="0"/>
              <a:t>可知</a:t>
            </a:r>
            <a:r>
              <a:rPr lang="en-US" altLang="zh-CN" dirty="0"/>
              <a:t>，</a:t>
            </a:r>
            <a:r>
              <a:rPr lang="zh-CN" altLang="en-US" dirty="0"/>
              <a:t>所填文句内容是对上文的总结</a:t>
            </a:r>
            <a:r>
              <a:rPr lang="en-US" altLang="zh-CN" dirty="0"/>
              <a:t>，</a:t>
            </a:r>
            <a:r>
              <a:rPr lang="zh-CN" altLang="en-US" dirty="0"/>
              <a:t>前面的内容探讨的是</a:t>
            </a:r>
            <a:r>
              <a:rPr lang="en-US" altLang="zh-CN" dirty="0"/>
              <a:t>“</a:t>
            </a:r>
            <a:r>
              <a:rPr lang="zh-CN" altLang="en-US" dirty="0"/>
              <a:t>比目鱼眼睛的位置</a:t>
            </a:r>
            <a:r>
              <a:rPr lang="en-US" altLang="zh-CN" dirty="0"/>
              <a:t>”</a:t>
            </a:r>
            <a:r>
              <a:rPr lang="zh-CN" altLang="en-US" dirty="0"/>
              <a:t>问题</a:t>
            </a:r>
            <a:r>
              <a:rPr lang="en-US" altLang="zh-CN" dirty="0"/>
              <a:t>，</a:t>
            </a:r>
            <a:r>
              <a:rPr lang="zh-CN" altLang="en-US" dirty="0"/>
              <a:t>故所填文句的主语应为</a:t>
            </a:r>
            <a:r>
              <a:rPr lang="en-US" altLang="zh-CN" dirty="0"/>
              <a:t>“</a:t>
            </a:r>
            <a:r>
              <a:rPr lang="zh-CN" altLang="en-US" dirty="0"/>
              <a:t>比目鱼眼睛的位置</a:t>
            </a:r>
            <a:r>
              <a:rPr lang="en-US" altLang="zh-CN" dirty="0"/>
              <a:t>”，</a:t>
            </a:r>
            <a:r>
              <a:rPr lang="zh-CN" altLang="en-US" dirty="0"/>
              <a:t>再根据后文语境</a:t>
            </a:r>
            <a:r>
              <a:rPr lang="en-US" altLang="zh-CN" dirty="0"/>
              <a:t>“</a:t>
            </a:r>
            <a:r>
              <a:rPr lang="zh-CN" altLang="en-US" dirty="0"/>
              <a:t>而是后天根据环境和生存的需求发生变化的</a:t>
            </a:r>
            <a:r>
              <a:rPr lang="en-US" altLang="zh-CN" dirty="0"/>
              <a:t>”</a:t>
            </a:r>
            <a:r>
              <a:rPr lang="zh-CN" altLang="en-US" dirty="0"/>
              <a:t>中</a:t>
            </a:r>
            <a:r>
              <a:rPr lang="en-US" altLang="zh-CN" dirty="0"/>
              <a:t>“</a:t>
            </a:r>
            <a:r>
              <a:rPr lang="zh-CN" altLang="en-US" dirty="0"/>
              <a:t>而是</a:t>
            </a:r>
            <a:r>
              <a:rPr lang="en-US" altLang="zh-CN" dirty="0"/>
              <a:t>”</a:t>
            </a:r>
            <a:r>
              <a:rPr lang="zh-CN" altLang="en-US" dirty="0"/>
              <a:t>分析可知</a:t>
            </a:r>
            <a:r>
              <a:rPr lang="en-US" altLang="zh-CN" dirty="0"/>
              <a:t>，</a:t>
            </a:r>
            <a:r>
              <a:rPr lang="zh-CN" altLang="en-US" dirty="0"/>
              <a:t>前文的句式应为</a:t>
            </a:r>
            <a:r>
              <a:rPr lang="en-US" altLang="zh-CN" dirty="0"/>
              <a:t>“</a:t>
            </a:r>
            <a:r>
              <a:rPr lang="zh-CN" altLang="en-US" dirty="0"/>
              <a:t>比目鱼眼睛的位置不是</a:t>
            </a:r>
            <a:r>
              <a:rPr lang="en-US" altLang="zh-CN" dirty="0"/>
              <a:t>……”，</a:t>
            </a:r>
            <a:r>
              <a:rPr lang="zh-CN" altLang="en-US" dirty="0"/>
              <a:t>再根据</a:t>
            </a:r>
            <a:r>
              <a:rPr lang="en-US" altLang="zh-CN" dirty="0"/>
              <a:t>“</a:t>
            </a:r>
            <a:r>
              <a:rPr lang="zh-CN" altLang="en-US" dirty="0"/>
              <a:t>发生变化</a:t>
            </a:r>
            <a:r>
              <a:rPr lang="en-US" altLang="zh-CN" dirty="0"/>
              <a:t>”</a:t>
            </a:r>
            <a:r>
              <a:rPr lang="zh-CN" altLang="en-US" dirty="0"/>
              <a:t>的提示</a:t>
            </a:r>
            <a:r>
              <a:rPr lang="en-US" altLang="zh-CN" dirty="0"/>
              <a:t>，</a:t>
            </a:r>
            <a:r>
              <a:rPr lang="zh-CN" altLang="en-US" dirty="0"/>
              <a:t>可填</a:t>
            </a:r>
            <a:r>
              <a:rPr lang="en-US" altLang="zh-CN" dirty="0"/>
              <a:t>“</a:t>
            </a:r>
            <a:r>
              <a:rPr lang="zh-CN" altLang="en-US" dirty="0"/>
              <a:t>比目鱼眼睛的位置不是天生的</a:t>
            </a:r>
            <a:r>
              <a:rPr lang="en-US" altLang="zh-CN" dirty="0"/>
              <a:t>”</a:t>
            </a:r>
            <a:r>
              <a:rPr lang="zh-CN" altLang="en-US" dirty="0"/>
              <a:t>之类的语句。</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5.</a:t>
            </a:r>
            <a:r>
              <a:rPr lang="zh-CN" altLang="en-US"/>
              <a:t>请分别指出以上各段文字是针对什么问题作出的解答</a:t>
            </a:r>
            <a:r>
              <a:rPr lang="en-US" altLang="zh-CN"/>
              <a:t>，</a:t>
            </a:r>
            <a:r>
              <a:rPr lang="zh-CN" altLang="en-US"/>
              <a:t>每句不超过</a:t>
            </a:r>
            <a:r>
              <a:rPr lang="en-US" altLang="zh-CN"/>
              <a:t>15</a:t>
            </a:r>
            <a:r>
              <a:rPr lang="zh-CN" altLang="en-US"/>
              <a:t>个字。</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623570" y="429260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【答案】第一段</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比目鱼眼睛长在一侧是天生的吗</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第二段</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比目鱼的眼睛为何会移动</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第三段</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为什么比目鱼会有这样的改变</a:t>
            </a:r>
            <a:r>
              <a:rPr lang="en-US" altLang="zh-CN" dirty="0">
                <a:solidFill>
                  <a:srgbClr val="0070C0"/>
                </a:solidFill>
                <a:uFill>
                  <a:solidFill>
                    <a:schemeClr val="bg1"/>
                  </a:solidFill>
                </a:uFill>
              </a:rPr>
              <a:t>?</a:t>
            </a:r>
            <a:endParaRPr lang="en-US" altLang="zh-CN" dirty="0">
              <a:solidFill>
                <a:srgbClr val="0070C0"/>
              </a:solidFill>
              <a:uFill>
                <a:solidFill>
                  <a:schemeClr val="bg1"/>
                </a:solidFill>
              </a:uFill>
            </a:endParaRPr>
          </a:p>
        </p:txBody>
      </p:sp>
      <p:sp>
        <p:nvSpPr>
          <p:cNvPr id="2" name="文本框 1"/>
          <p:cNvSpPr txBox="1"/>
          <p:nvPr/>
        </p:nvSpPr>
        <p:spPr>
          <a:xfrm>
            <a:off x="623570" y="246697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本题考查压缩语段的能力。第一段介绍比目鱼的眼睛长在一侧不是天生</a:t>
            </a:r>
            <a:r>
              <a:rPr lang="en-US" altLang="zh-CN" dirty="0"/>
              <a:t>，</a:t>
            </a:r>
            <a:r>
              <a:rPr lang="zh-CN" altLang="en-US" dirty="0"/>
              <a:t>是后天变化形成的</a:t>
            </a:r>
            <a:r>
              <a:rPr lang="en-US" altLang="zh-CN" dirty="0"/>
              <a:t>，</a:t>
            </a:r>
            <a:r>
              <a:rPr lang="zh-CN" altLang="en-US" dirty="0"/>
              <a:t>所以此段回答了</a:t>
            </a:r>
            <a:r>
              <a:rPr lang="en-US" altLang="zh-CN" dirty="0"/>
              <a:t>“</a:t>
            </a:r>
            <a:r>
              <a:rPr lang="zh-CN" altLang="en-US" dirty="0"/>
              <a:t>为什么比目鱼的眼睛长在一侧</a:t>
            </a:r>
            <a:r>
              <a:rPr lang="en-US" altLang="zh-CN" dirty="0"/>
              <a:t>?”</a:t>
            </a:r>
            <a:r>
              <a:rPr lang="zh-CN" altLang="en-US" dirty="0"/>
              <a:t>的问题。第二段讲了比目鱼眼睛移动的原因</a:t>
            </a:r>
            <a:r>
              <a:rPr lang="en-US" altLang="zh-CN" dirty="0"/>
              <a:t>，</a:t>
            </a:r>
            <a:r>
              <a:rPr lang="zh-CN" altLang="en-US" dirty="0"/>
              <a:t>所以回答了</a:t>
            </a:r>
            <a:r>
              <a:rPr lang="en-US" altLang="zh-CN" dirty="0"/>
              <a:t>“</a:t>
            </a:r>
            <a:r>
              <a:rPr lang="zh-CN" altLang="en-US" dirty="0"/>
              <a:t>比目鱼的眼睛为什么会移动</a:t>
            </a:r>
            <a:r>
              <a:rPr lang="en-US" altLang="zh-CN" dirty="0"/>
              <a:t>?”</a:t>
            </a:r>
            <a:r>
              <a:rPr lang="zh-CN" altLang="en-US" dirty="0"/>
              <a:t>的问题。第三段作为总结</a:t>
            </a:r>
            <a:r>
              <a:rPr lang="en-US" altLang="zh-CN" dirty="0"/>
              <a:t>，</a:t>
            </a:r>
            <a:r>
              <a:rPr lang="zh-CN" altLang="en-US" dirty="0"/>
              <a:t>讲了比目鱼眼睛的移动是自然选择的结果</a:t>
            </a:r>
            <a:r>
              <a:rPr lang="en-US" altLang="zh-CN" dirty="0"/>
              <a:t>，</a:t>
            </a:r>
            <a:r>
              <a:rPr lang="zh-CN" altLang="en-US" dirty="0"/>
              <a:t>所以回答了</a:t>
            </a:r>
            <a:r>
              <a:rPr lang="en-US" altLang="zh-CN" dirty="0"/>
              <a:t>“</a:t>
            </a:r>
            <a:r>
              <a:rPr lang="zh-CN" altLang="en-US" dirty="0"/>
              <a:t>为什么比目鱼会有这样的改变呢</a:t>
            </a:r>
            <a:r>
              <a:rPr lang="en-US" altLang="zh-CN" dirty="0"/>
              <a:t>?”</a:t>
            </a:r>
            <a:r>
              <a:rPr lang="zh-CN" altLang="en-US" dirty="0"/>
              <a:t>的问题。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197610"/>
            <a:ext cx="10750550" cy="5631180"/>
          </a:xfrm>
          <a:prstGeom prst="rect">
            <a:avLst/>
          </a:prstGeom>
          <a:noFill/>
        </p:spPr>
        <p:txBody>
          <a:bodyPr wrap="square" rtlCol="0">
            <a:spAutoFit/>
          </a:bodyPr>
          <a:p>
            <a:pPr fontAlgn="auto">
              <a:lnSpc>
                <a:spcPct val="100000"/>
              </a:lnSpc>
              <a:spcBef>
                <a:spcPts val="0"/>
              </a:spcBef>
              <a:spcAft>
                <a:spcPts val="0"/>
              </a:spcAft>
            </a:pPr>
            <a:r>
              <a:rPr lang="en-US" dirty="0"/>
              <a:t>       </a:t>
            </a:r>
            <a:r>
              <a:rPr lang="zh-CN" altLang="en-US" dirty="0"/>
              <a:t>信息类阅读</a:t>
            </a:r>
            <a:endParaRPr lang="zh-CN" altLang="en-US" dirty="0"/>
          </a:p>
          <a:p>
            <a:pPr indent="457200" algn="l" fontAlgn="auto">
              <a:lnSpc>
                <a:spcPct val="100000"/>
              </a:lnSpc>
            </a:pPr>
            <a:r>
              <a:rPr lang="zh-CN" altLang="en-US" dirty="0"/>
              <a:t>材料一</a:t>
            </a:r>
            <a:r>
              <a:rPr lang="en-US" altLang="zh-CN" dirty="0"/>
              <a:t>:</a:t>
            </a:r>
            <a:endParaRPr lang="en-US" altLang="zh-CN" dirty="0"/>
          </a:p>
          <a:p>
            <a:pPr indent="457200" algn="l">
              <a:lnSpc>
                <a:spcPct val="150000"/>
              </a:lnSpc>
            </a:pPr>
            <a:r>
              <a:rPr lang="zh-CN" altLang="en-US" dirty="0"/>
              <a:t>由于光速是信号传播的最大速度</a:t>
            </a:r>
            <a:r>
              <a:rPr lang="en-US" altLang="zh-CN" dirty="0"/>
              <a:t>，</a:t>
            </a:r>
            <a:r>
              <a:rPr lang="zh-CN" altLang="en-US" dirty="0"/>
              <a:t>当我们观看远距离外的物体时</a:t>
            </a:r>
            <a:r>
              <a:rPr lang="en-US" altLang="zh-CN" dirty="0"/>
              <a:t>，</a:t>
            </a:r>
            <a:r>
              <a:rPr lang="zh-CN" altLang="en-US" dirty="0"/>
              <a:t>看到的并非它现在的影像</a:t>
            </a:r>
            <a:r>
              <a:rPr lang="en-US" altLang="zh-CN" dirty="0"/>
              <a:t>，</a:t>
            </a:r>
            <a:r>
              <a:rPr lang="zh-CN" altLang="en-US" dirty="0"/>
              <a:t>而是之前某一时刻的。宇宙大爆炸大约发生在</a:t>
            </a:r>
            <a:r>
              <a:rPr lang="en-US" altLang="zh-CN" dirty="0"/>
              <a:t>138</a:t>
            </a:r>
            <a:r>
              <a:rPr lang="zh-CN" altLang="en-US" dirty="0"/>
              <a:t>亿年前</a:t>
            </a:r>
            <a:r>
              <a:rPr lang="en-US" altLang="zh-CN" dirty="0"/>
              <a:t>，</a:t>
            </a:r>
            <a:r>
              <a:rPr lang="zh-CN" altLang="en-US" dirty="0"/>
              <a:t>因此我们现在所能看到的最远处来的光就是那时发出的。由于光传播的这段时间里宇宙膨胀造成了距离改变</a:t>
            </a:r>
            <a:r>
              <a:rPr lang="en-US" altLang="zh-CN" dirty="0"/>
              <a:t>，</a:t>
            </a:r>
            <a:r>
              <a:rPr lang="zh-CN" altLang="en-US" dirty="0"/>
              <a:t>发出这些光的地方与我们现在的距离不是</a:t>
            </a:r>
            <a:r>
              <a:rPr lang="en-US" altLang="zh-CN" dirty="0"/>
              <a:t>138</a:t>
            </a:r>
            <a:r>
              <a:rPr lang="zh-CN" altLang="en-US" dirty="0"/>
              <a:t>亿光年</a:t>
            </a:r>
            <a:r>
              <a:rPr lang="en-US" altLang="zh-CN" dirty="0"/>
              <a:t>，</a:t>
            </a:r>
            <a:r>
              <a:rPr lang="zh-CN" altLang="en-US" dirty="0"/>
              <a:t>而是大约</a:t>
            </a:r>
            <a:r>
              <a:rPr lang="en-US" altLang="zh-CN" dirty="0"/>
              <a:t>469</a:t>
            </a:r>
            <a:r>
              <a:rPr lang="zh-CN" altLang="en-US" dirty="0"/>
              <a:t>亿光年。这就是我们此刻所能观测到的宇宙范围</a:t>
            </a:r>
            <a:r>
              <a:rPr lang="en-US" altLang="zh-CN" dirty="0"/>
              <a:t>，</a:t>
            </a:r>
            <a:r>
              <a:rPr lang="zh-CN" altLang="en-US" dirty="0"/>
              <a:t>其被称为</a:t>
            </a:r>
            <a:r>
              <a:rPr lang="en-US" altLang="zh-CN" dirty="0"/>
              <a:t>“</a:t>
            </a:r>
            <a:r>
              <a:rPr lang="zh-CN" altLang="en-US" dirty="0"/>
              <a:t>过去粒子视界</a:t>
            </a:r>
            <a:r>
              <a:rPr lang="en-US" altLang="zh-CN" dirty="0"/>
              <a:t>”，</a:t>
            </a:r>
            <a:r>
              <a:rPr lang="zh-CN" altLang="en-US" dirty="0"/>
              <a:t>简称为</a:t>
            </a:r>
            <a:r>
              <a:rPr lang="en-US" altLang="zh-CN" dirty="0"/>
              <a:t>“</a:t>
            </a:r>
            <a:r>
              <a:rPr lang="zh-CN" altLang="en-US" dirty="0"/>
              <a:t>粒子视界</a:t>
            </a:r>
            <a:r>
              <a:rPr lang="en-US" altLang="zh-CN" dirty="0"/>
              <a:t>”</a:t>
            </a:r>
            <a:r>
              <a:rPr lang="zh-CN" altLang="en-US" dirty="0"/>
              <a:t>。当然</a:t>
            </a:r>
            <a:r>
              <a:rPr lang="en-US" altLang="zh-CN" dirty="0"/>
              <a:t>，</a:t>
            </a:r>
            <a:r>
              <a:rPr lang="zh-CN" altLang="en-US" dirty="0"/>
              <a:t>未来的观测者将能够看到来自更遥远的地方传来的光波。</a:t>
            </a:r>
            <a:endParaRPr lang="zh-CN" altLang="en-US" dirty="0"/>
          </a:p>
          <a:p>
            <a:pPr indent="457200" algn="l">
              <a:lnSpc>
                <a:spcPct val="150000"/>
              </a:lnSpc>
            </a:pPr>
            <a:r>
              <a:rPr lang="zh-CN" altLang="en-US" dirty="0"/>
              <a:t>我们可观测的范围还受到宇宙膨胀的影响。由于宇宙膨胀</a:t>
            </a:r>
            <a:r>
              <a:rPr lang="en-US" altLang="zh-CN" dirty="0"/>
              <a:t>，</a:t>
            </a:r>
            <a:r>
              <a:rPr lang="zh-CN" altLang="en-US" dirty="0"/>
              <a:t>宇宙间相距遥远的两点在相互远离</a:t>
            </a:r>
            <a:r>
              <a:rPr lang="en-US" altLang="zh-CN" dirty="0"/>
              <a:t>，</a:t>
            </a:r>
            <a:r>
              <a:rPr lang="zh-CN" altLang="en-US" dirty="0"/>
              <a:t>远离的速度正比于它们之间的距离</a:t>
            </a:r>
            <a:r>
              <a:rPr lang="en-US" altLang="zh-CN" dirty="0"/>
              <a:t>，</a:t>
            </a:r>
            <a:r>
              <a:rPr lang="zh-CN" altLang="en-US" dirty="0"/>
              <a:t>这就是哈勃定律。因此只要足够远</a:t>
            </a:r>
            <a:r>
              <a:rPr lang="en-US" altLang="zh-CN" dirty="0"/>
              <a:t>，</a:t>
            </a:r>
            <a:r>
              <a:rPr lang="zh-CN" altLang="en-US" dirty="0"/>
              <a:t>远离的速度将超过光速。这与相对论中光速是物体或信号传播最大速度的说法并不矛盾</a:t>
            </a:r>
            <a:r>
              <a:rPr lang="en-US" altLang="zh-CN" dirty="0"/>
              <a:t>，</a:t>
            </a:r>
            <a:r>
              <a:rPr lang="zh-CN" altLang="en-US" dirty="0"/>
              <a:t>因为这是空间膨胀引起的</a:t>
            </a:r>
            <a:r>
              <a:rPr lang="en-US" altLang="zh-CN" dirty="0"/>
              <a:t>，</a:t>
            </a:r>
            <a:r>
              <a:rPr lang="zh-CN" altLang="en-US" dirty="0"/>
              <a:t>其速度是相对于遥远的物体而不是本地的物体。如果宇宙膨胀速度减慢</a:t>
            </a:r>
            <a:r>
              <a:rPr lang="en-US" altLang="zh-CN" dirty="0"/>
              <a:t>，</a:t>
            </a:r>
            <a:r>
              <a:rPr lang="zh-CN" altLang="en-US" dirty="0"/>
              <a:t>光波最终还是会传过来。但是现在人们发现宇宙膨胀在加速</a:t>
            </a:r>
            <a:r>
              <a:rPr lang="en-US" altLang="zh-CN" dirty="0"/>
              <a:t>，</a:t>
            </a:r>
            <a:r>
              <a:rPr lang="zh-CN" altLang="en-US" dirty="0"/>
              <a:t>这种情况下一定距离之外的光将永远无法传到我们这里。这时我们只能看到一定范围之内的宇宙</a:t>
            </a:r>
            <a:r>
              <a:rPr lang="en-US" altLang="zh-CN" dirty="0"/>
              <a:t>，</a:t>
            </a:r>
            <a:r>
              <a:rPr lang="zh-CN" altLang="en-US" dirty="0"/>
              <a:t>这个范围称为</a:t>
            </a:r>
            <a:r>
              <a:rPr lang="en-US" altLang="zh-CN" dirty="0">
                <a:sym typeface="+mn-ea"/>
              </a:rPr>
              <a:t>“</a:t>
            </a:r>
            <a:r>
              <a:rPr lang="zh-CN" altLang="en-US" dirty="0">
                <a:sym typeface="+mn-ea"/>
              </a:rPr>
              <a:t>未来事件视界</a:t>
            </a:r>
            <a:r>
              <a:rPr lang="en-US" altLang="zh-CN" dirty="0">
                <a:sym typeface="+mn-ea"/>
              </a:rPr>
              <a:t>”，</a:t>
            </a:r>
            <a:r>
              <a:rPr lang="zh-CN" altLang="en-US" dirty="0">
                <a:sym typeface="+mn-ea"/>
              </a:rPr>
              <a:t>简称为</a:t>
            </a:r>
            <a:r>
              <a:rPr lang="en-US" altLang="zh-CN" dirty="0">
                <a:sym typeface="+mn-ea"/>
              </a:rPr>
              <a:t>“</a:t>
            </a:r>
            <a:r>
              <a:rPr lang="zh-CN" altLang="en-US" dirty="0">
                <a:sym typeface="+mn-ea"/>
              </a:rPr>
              <a:t>事件视界</a:t>
            </a:r>
            <a:r>
              <a:rPr lang="en-US" altLang="zh-CN" dirty="0">
                <a:sym typeface="+mn-ea"/>
              </a:rPr>
              <a:t>”</a:t>
            </a:r>
            <a:r>
              <a:rPr lang="zh-CN" altLang="en-US" dirty="0">
                <a:sym typeface="+mn-ea"/>
              </a:rPr>
              <a:t>。</a:t>
            </a:r>
            <a:endParaRPr lang="zh-CN" altLang="en-US" dirty="0"/>
          </a:p>
          <a:p>
            <a:pPr indent="457200" algn="l">
              <a:lnSpc>
                <a:spcPct val="150000"/>
              </a:lnSpc>
            </a:pPr>
            <a:endParaRPr lang="zh-CN" altLang="en-US"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484630"/>
            <a:ext cx="10730230" cy="2014855"/>
          </a:xfrm>
          <a:prstGeom prst="rect">
            <a:avLst/>
          </a:prstGeom>
          <a:noFill/>
        </p:spPr>
        <p:txBody>
          <a:bodyPr wrap="square" rtlCol="0">
            <a:spAutoFit/>
          </a:bodyPr>
          <a:p>
            <a:pPr fontAlgn="auto">
              <a:lnSpc>
                <a:spcPts val="2500"/>
              </a:lnSpc>
              <a:spcBef>
                <a:spcPts val="0"/>
              </a:spcBef>
              <a:spcAft>
                <a:spcPts val="0"/>
              </a:spcAft>
            </a:pPr>
            <a:r>
              <a:rPr lang="en-US" altLang="zh-CN" dirty="0"/>
              <a:t>    </a:t>
            </a:r>
            <a:r>
              <a:rPr lang="zh-CN" altLang="en-US" dirty="0"/>
              <a:t>通常我们把信号所能传播范围以内的时空称为</a:t>
            </a:r>
            <a:r>
              <a:rPr lang="en-US" altLang="zh-CN" dirty="0"/>
              <a:t>“</a:t>
            </a:r>
            <a:r>
              <a:rPr lang="zh-CN" altLang="en-US" dirty="0"/>
              <a:t>可观测宇宙</a:t>
            </a:r>
            <a:r>
              <a:rPr lang="en-US" altLang="zh-CN" dirty="0"/>
              <a:t>”，</a:t>
            </a:r>
            <a:r>
              <a:rPr lang="zh-CN" altLang="en-US" dirty="0"/>
              <a:t>有时就干脆简称为</a:t>
            </a:r>
            <a:r>
              <a:rPr lang="en-US" altLang="zh-CN" dirty="0"/>
              <a:t>“</a:t>
            </a:r>
            <a:r>
              <a:rPr lang="zh-CN" altLang="en-US" dirty="0"/>
              <a:t>宇宙</a:t>
            </a:r>
            <a:r>
              <a:rPr lang="en-US" altLang="zh-CN" dirty="0"/>
              <a:t>”</a:t>
            </a:r>
            <a:r>
              <a:rPr lang="zh-CN" altLang="en-US" dirty="0"/>
              <a:t>。由于上述粒子视界和事件视界的存在</a:t>
            </a:r>
            <a:r>
              <a:rPr lang="en-US" altLang="zh-CN" dirty="0"/>
              <a:t>，</a:t>
            </a:r>
            <a:r>
              <a:rPr lang="zh-CN" altLang="en-US" dirty="0"/>
              <a:t>可观测宇宙是有限的</a:t>
            </a:r>
            <a:r>
              <a:rPr lang="en-US" altLang="zh-CN" dirty="0"/>
              <a:t>，</a:t>
            </a:r>
            <a:r>
              <a:rPr lang="zh-CN" altLang="en-US" dirty="0"/>
              <a:t>但是在可观测宇宙之外时空还是可以存在的。如果空间是无限的</a:t>
            </a:r>
            <a:r>
              <a:rPr lang="en-US" altLang="zh-CN" dirty="0"/>
              <a:t>，</a:t>
            </a:r>
            <a:r>
              <a:rPr lang="zh-CN" altLang="en-US" dirty="0"/>
              <a:t>时空中将存在大量甚至无穷多彼此互相没有直接因果联系的部分。这样的不同部分是否能称为不同的宇宙呢</a:t>
            </a:r>
            <a:r>
              <a:rPr lang="en-US" altLang="zh-CN" dirty="0"/>
              <a:t>?</a:t>
            </a:r>
            <a:r>
              <a:rPr lang="zh-CN" altLang="en-US" dirty="0"/>
              <a:t>也许可以这样称呼</a:t>
            </a:r>
            <a:r>
              <a:rPr lang="en-US" altLang="zh-CN" dirty="0"/>
              <a:t>，</a:t>
            </a:r>
            <a:r>
              <a:rPr lang="zh-CN" altLang="en-US" dirty="0"/>
              <a:t>但要注意</a:t>
            </a:r>
            <a:r>
              <a:rPr lang="en-US" altLang="zh-CN" dirty="0"/>
              <a:t>，</a:t>
            </a:r>
            <a:r>
              <a:rPr lang="zh-CN" altLang="en-US" dirty="0"/>
              <a:t>在传统的宇宙大爆炸理论中</a:t>
            </a:r>
            <a:r>
              <a:rPr lang="en-US" altLang="zh-CN" dirty="0"/>
              <a:t>，</a:t>
            </a:r>
            <a:r>
              <a:rPr lang="zh-CN" altLang="en-US" dirty="0"/>
              <a:t>这些时空区域都有相同的膨胀历史。因此</a:t>
            </a:r>
            <a:r>
              <a:rPr lang="en-US" altLang="zh-CN" dirty="0"/>
              <a:t>，</a:t>
            </a:r>
            <a:r>
              <a:rPr lang="zh-CN" altLang="en-US" dirty="0"/>
              <a:t>称它们为同一宇宙的不同部分更合适一些。</a:t>
            </a:r>
            <a:endParaRPr lang="zh-CN" altLang="en-US" dirty="0"/>
          </a:p>
          <a:p>
            <a:pPr algn="r" fontAlgn="auto">
              <a:lnSpc>
                <a:spcPts val="2500"/>
              </a:lnSpc>
              <a:spcBef>
                <a:spcPts val="0"/>
              </a:spcBef>
              <a:spcAft>
                <a:spcPts val="0"/>
              </a:spcAft>
            </a:pPr>
            <a:r>
              <a:rPr lang="en-US" altLang="zh-CN" dirty="0"/>
              <a:t>(</a:t>
            </a:r>
            <a:r>
              <a:rPr lang="zh-CN" altLang="en-US" dirty="0"/>
              <a:t>摘编自陈学雷《宇宙是唯一的吗</a:t>
            </a:r>
            <a:r>
              <a:rPr lang="en-US" altLang="zh-CN" dirty="0"/>
              <a:t>?</a:t>
            </a:r>
            <a:r>
              <a:rPr lang="zh-CN" altLang="en-US" dirty="0"/>
              <a:t>》</a:t>
            </a:r>
            <a:r>
              <a:rPr lang="en-US" altLang="zh-CN" dirty="0"/>
              <a:t>)</a:t>
            </a:r>
            <a:endParaRPr lang="en-US" altLang="zh-CN"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341120"/>
            <a:ext cx="10730230" cy="4982210"/>
          </a:xfrm>
          <a:prstGeom prst="rect">
            <a:avLst/>
          </a:prstGeom>
          <a:noFill/>
        </p:spPr>
        <p:txBody>
          <a:bodyPr wrap="square" rtlCol="0">
            <a:spAutoFit/>
          </a:bodyPr>
          <a:p>
            <a:pPr fontAlgn="auto">
              <a:lnSpc>
                <a:spcPts val="2500"/>
              </a:lnSpc>
              <a:spcBef>
                <a:spcPts val="0"/>
              </a:spcBef>
              <a:spcAft>
                <a:spcPts val="0"/>
              </a:spcAft>
            </a:pPr>
            <a:r>
              <a:rPr lang="en-US" dirty="0"/>
              <a:t>       </a:t>
            </a:r>
            <a:r>
              <a:rPr lang="zh-CN" altLang="en-US" dirty="0"/>
              <a:t>信息类阅读</a:t>
            </a:r>
            <a:endParaRPr lang="zh-CN" altLang="en-US" dirty="0"/>
          </a:p>
          <a:p>
            <a:pPr indent="457200" algn="l">
              <a:lnSpc>
                <a:spcPct val="150000"/>
              </a:lnSpc>
            </a:pPr>
            <a:r>
              <a:rPr lang="zh-CN" altLang="en-US" dirty="0"/>
              <a:t>材料二</a:t>
            </a:r>
            <a:r>
              <a:rPr lang="en-US" altLang="zh-CN" dirty="0"/>
              <a:t>:</a:t>
            </a:r>
            <a:endParaRPr lang="en-US" altLang="zh-CN" dirty="0"/>
          </a:p>
          <a:p>
            <a:pPr indent="457200" algn="l">
              <a:lnSpc>
                <a:spcPct val="150000"/>
              </a:lnSpc>
            </a:pPr>
            <a:r>
              <a:rPr lang="zh-CN" altLang="en-US" dirty="0"/>
              <a:t>星系是由气体、尘埃和恒星群</a:t>
            </a:r>
            <a:r>
              <a:rPr lang="en-US" altLang="zh-CN" dirty="0"/>
              <a:t>(</a:t>
            </a:r>
            <a:r>
              <a:rPr lang="zh-CN" altLang="en-US" dirty="0"/>
              <a:t>上千亿个恒星</a:t>
            </a:r>
            <a:r>
              <a:rPr lang="en-US" altLang="zh-CN" dirty="0"/>
              <a:t>)</a:t>
            </a:r>
            <a:r>
              <a:rPr lang="zh-CN" altLang="en-US" dirty="0"/>
              <a:t>组成的</a:t>
            </a:r>
            <a:r>
              <a:rPr lang="en-US" altLang="zh-CN" dirty="0"/>
              <a:t>，</a:t>
            </a:r>
            <a:r>
              <a:rPr lang="zh-CN" altLang="en-US" dirty="0"/>
              <a:t>每个恒星对某人来说都可能是一个太阳。在星系里有恒星、行星</a:t>
            </a:r>
            <a:r>
              <a:rPr lang="en-US" altLang="zh-CN" dirty="0"/>
              <a:t>，</a:t>
            </a:r>
            <a:r>
              <a:rPr lang="zh-CN" altLang="en-US" dirty="0"/>
              <a:t>也可能有生物、智能生命和宇宙间的文明。但是从远处着眼</a:t>
            </a:r>
            <a:r>
              <a:rPr lang="en-US" altLang="zh-CN" dirty="0"/>
              <a:t>，</a:t>
            </a:r>
            <a:r>
              <a:rPr lang="zh-CN" altLang="en-US" dirty="0"/>
              <a:t>星系更多地使人想起一堆动人的发现物</a:t>
            </a:r>
            <a:r>
              <a:rPr lang="en-US" altLang="zh-CN" dirty="0"/>
              <a:t>——</a:t>
            </a:r>
            <a:r>
              <a:rPr lang="zh-CN" altLang="en-US" dirty="0"/>
              <a:t>贝壳</a:t>
            </a:r>
            <a:r>
              <a:rPr lang="en-US" altLang="zh-CN" dirty="0"/>
              <a:t>，</a:t>
            </a:r>
            <a:r>
              <a:rPr lang="zh-CN" altLang="en-US" dirty="0"/>
              <a:t>或许是珊瑚</a:t>
            </a:r>
            <a:r>
              <a:rPr lang="en-US" altLang="zh-CN" dirty="0"/>
              <a:t>——</a:t>
            </a:r>
            <a:r>
              <a:rPr lang="zh-CN" altLang="en-US" dirty="0"/>
              <a:t>大自然在宇宙的汪洋里创造的永恒的产物。</a:t>
            </a:r>
            <a:endParaRPr lang="zh-CN" altLang="en-US" dirty="0"/>
          </a:p>
          <a:p>
            <a:pPr indent="457200" algn="l">
              <a:lnSpc>
                <a:spcPct val="150000"/>
              </a:lnSpc>
            </a:pPr>
            <a:r>
              <a:rPr lang="zh-CN" altLang="en-US" dirty="0"/>
              <a:t>宇宙间有若干千亿</a:t>
            </a:r>
            <a:r>
              <a:rPr lang="en-US" altLang="zh-CN" dirty="0"/>
              <a:t>(1011)</a:t>
            </a:r>
            <a:r>
              <a:rPr lang="zh-CN" altLang="en-US" dirty="0"/>
              <a:t>个星系。每个星系平均由</a:t>
            </a:r>
            <a:r>
              <a:rPr lang="en-US" altLang="zh-CN" dirty="0"/>
              <a:t>1 000</a:t>
            </a:r>
            <a:r>
              <a:rPr lang="zh-CN" altLang="en-US" dirty="0"/>
              <a:t>亿个恒星组成。在所有星系里</a:t>
            </a:r>
            <a:r>
              <a:rPr lang="en-US" altLang="zh-CN" dirty="0"/>
              <a:t>，</a:t>
            </a:r>
            <a:r>
              <a:rPr lang="zh-CN" altLang="en-US" dirty="0"/>
              <a:t>行星的数量跟恒星的总数大概一样多</a:t>
            </a:r>
            <a:r>
              <a:rPr lang="en-US" altLang="zh-CN" dirty="0"/>
              <a:t>，</a:t>
            </a:r>
            <a:r>
              <a:rPr lang="zh-CN" altLang="en-US" dirty="0"/>
              <a:t>即</a:t>
            </a:r>
            <a:r>
              <a:rPr lang="en-US" altLang="zh-CN" dirty="0"/>
              <a:t>1011</a:t>
            </a:r>
            <a:r>
              <a:rPr lang="en-US" altLang="en-US" dirty="0"/>
              <a:t>×</a:t>
            </a:r>
            <a:r>
              <a:rPr lang="en-US" altLang="zh-CN" dirty="0"/>
              <a:t>1011=1022，</a:t>
            </a:r>
            <a:r>
              <a:rPr lang="zh-CN" altLang="en-US" dirty="0"/>
              <a:t>在这样庞大的数量里</a:t>
            </a:r>
            <a:r>
              <a:rPr lang="en-US" altLang="zh-CN" dirty="0"/>
              <a:t>，</a:t>
            </a:r>
            <a:r>
              <a:rPr lang="zh-CN" altLang="en-US" dirty="0"/>
              <a:t>难道只有一个普通的恒星</a:t>
            </a:r>
            <a:r>
              <a:rPr lang="en-US" altLang="zh-CN" dirty="0"/>
              <a:t>——</a:t>
            </a:r>
            <a:r>
              <a:rPr lang="zh-CN" altLang="en-US" dirty="0"/>
              <a:t>太阳</a:t>
            </a:r>
            <a:r>
              <a:rPr lang="en-US" altLang="zh-CN" dirty="0"/>
              <a:t>——</a:t>
            </a:r>
            <a:r>
              <a:rPr lang="zh-CN" altLang="en-US" dirty="0"/>
              <a:t>是被有人居住的行星伴随着吗</a:t>
            </a:r>
            <a:r>
              <a:rPr lang="en-US" altLang="zh-CN" dirty="0"/>
              <a:t>?</a:t>
            </a:r>
            <a:r>
              <a:rPr lang="zh-CN" altLang="en-US" dirty="0"/>
              <a:t>为什么我们这些隐藏在宇宙中某个被遗忘角落里的人类就这样幸运呢</a:t>
            </a:r>
            <a:r>
              <a:rPr lang="en-US" altLang="zh-CN" dirty="0"/>
              <a:t>?</a:t>
            </a:r>
            <a:r>
              <a:rPr lang="zh-CN" altLang="en-US" dirty="0"/>
              <a:t>我认为</a:t>
            </a:r>
            <a:r>
              <a:rPr lang="en-US" altLang="zh-CN" dirty="0"/>
              <a:t>，</a:t>
            </a:r>
            <a:r>
              <a:rPr lang="zh-CN" altLang="en-US" dirty="0"/>
              <a:t>宇宙里很可能到处都充满着生命</a:t>
            </a:r>
            <a:r>
              <a:rPr lang="en-US" altLang="zh-CN" dirty="0"/>
              <a:t>，</a:t>
            </a:r>
            <a:r>
              <a:rPr lang="zh-CN" altLang="en-US" dirty="0"/>
              <a:t>只是我们人类尚未发现而已。我们的探索才刚刚开始。</a:t>
            </a:r>
            <a:r>
              <a:rPr lang="en-US" altLang="zh-CN" dirty="0"/>
              <a:t>80</a:t>
            </a:r>
            <a:r>
              <a:rPr lang="zh-CN" altLang="en-US" dirty="0"/>
              <a:t>亿光年以外嵌着银河系的星系团催迫着我们去探索</a:t>
            </a:r>
            <a:r>
              <a:rPr lang="en-US" altLang="zh-CN" dirty="0"/>
              <a:t>，</a:t>
            </a:r>
            <a:r>
              <a:rPr lang="zh-CN" altLang="en-US" dirty="0"/>
              <a:t>探索太阳和地球就更不用说了。我们确信</a:t>
            </a:r>
            <a:r>
              <a:rPr lang="en-US" altLang="zh-CN" dirty="0"/>
              <a:t>，</a:t>
            </a:r>
            <a:r>
              <a:rPr lang="zh-CN" altLang="en-US" dirty="0"/>
              <a:t>有人居住的这个行星只不过是一丁点儿的岩石和金属</a:t>
            </a:r>
            <a:r>
              <a:rPr lang="en-US" altLang="zh-CN" dirty="0"/>
              <a:t>，</a:t>
            </a:r>
            <a:r>
              <a:rPr lang="zh-CN" altLang="en-US" dirty="0"/>
              <a:t>它靠着反射太阳光而发出微光。在这样的大距离里</a:t>
            </a:r>
            <a:r>
              <a:rPr lang="en-US" altLang="zh-CN" dirty="0"/>
              <a:t>，</a:t>
            </a:r>
            <a:r>
              <a:rPr lang="zh-CN" altLang="en-US" dirty="0"/>
              <a:t>它已经消失得无影无踪。</a:t>
            </a:r>
            <a:endParaRPr lang="zh-CN" altLang="en-US"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484630"/>
            <a:ext cx="10730230" cy="4900295"/>
          </a:xfrm>
          <a:prstGeom prst="rect">
            <a:avLst/>
          </a:prstGeom>
          <a:noFill/>
        </p:spPr>
        <p:txBody>
          <a:bodyPr wrap="square" rtlCol="0">
            <a:spAutoFit/>
          </a:bodyPr>
          <a:p>
            <a:pPr fontAlgn="auto">
              <a:lnSpc>
                <a:spcPts val="2500"/>
              </a:lnSpc>
              <a:spcBef>
                <a:spcPts val="0"/>
              </a:spcBef>
              <a:spcAft>
                <a:spcPts val="0"/>
              </a:spcAft>
            </a:pPr>
            <a:r>
              <a:rPr lang="en-US" altLang="zh-CN" dirty="0"/>
              <a:t>    </a:t>
            </a:r>
            <a:r>
              <a:rPr lang="zh-CN" altLang="en-US" dirty="0"/>
              <a:t>但是</a:t>
            </a:r>
            <a:r>
              <a:rPr lang="en-US" altLang="zh-CN" dirty="0"/>
              <a:t>，</a:t>
            </a:r>
            <a:r>
              <a:rPr lang="zh-CN" altLang="en-US" dirty="0"/>
              <a:t>这个时候</a:t>
            </a:r>
            <a:r>
              <a:rPr lang="en-US" altLang="zh-CN" dirty="0"/>
              <a:t>，</a:t>
            </a:r>
            <a:r>
              <a:rPr lang="zh-CN" altLang="en-US" dirty="0"/>
              <a:t>我们的旅程只到达地球上的天文学所通称的</a:t>
            </a:r>
            <a:r>
              <a:rPr lang="en-US" altLang="zh-CN" dirty="0"/>
              <a:t>“</a:t>
            </a:r>
            <a:r>
              <a:rPr lang="zh-CN" altLang="en-US" dirty="0"/>
              <a:t>本星系群</a:t>
            </a:r>
            <a:r>
              <a:rPr lang="en-US" altLang="zh-CN" dirty="0"/>
              <a:t>”</a:t>
            </a:r>
            <a:r>
              <a:rPr lang="zh-CN" altLang="en-US" dirty="0"/>
              <a:t>。本星系群宽达数百万光年</a:t>
            </a:r>
            <a:r>
              <a:rPr lang="en-US" altLang="zh-CN" dirty="0"/>
              <a:t>，</a:t>
            </a:r>
            <a:r>
              <a:rPr lang="zh-CN" altLang="en-US" dirty="0"/>
              <a:t>大约由</a:t>
            </a:r>
            <a:r>
              <a:rPr lang="en-US" altLang="zh-CN" dirty="0"/>
              <a:t>20</a:t>
            </a:r>
            <a:r>
              <a:rPr lang="zh-CN" altLang="en-US" dirty="0"/>
              <a:t>个子星系组成</a:t>
            </a:r>
            <a:r>
              <a:rPr lang="en-US" altLang="zh-CN" dirty="0"/>
              <a:t>，</a:t>
            </a:r>
            <a:r>
              <a:rPr lang="zh-CN" altLang="en-US" dirty="0"/>
              <a:t>是一个稀疏、模糊而又实实在在的星系团。其中的一个星系是</a:t>
            </a:r>
            <a:r>
              <a:rPr lang="en-US" altLang="zh-CN" dirty="0"/>
              <a:t>M31，</a:t>
            </a:r>
            <a:r>
              <a:rPr lang="zh-CN" altLang="en-US" dirty="0"/>
              <a:t>从地球上看</a:t>
            </a:r>
            <a:r>
              <a:rPr lang="en-US" altLang="zh-CN" dirty="0"/>
              <a:t>，</a:t>
            </a:r>
            <a:r>
              <a:rPr lang="zh-CN" altLang="en-US" dirty="0"/>
              <a:t>这个星系位于仙女星座。跟其他旋涡星系一样</a:t>
            </a:r>
            <a:r>
              <a:rPr lang="en-US" altLang="zh-CN" dirty="0"/>
              <a:t>，</a:t>
            </a:r>
            <a:r>
              <a:rPr lang="zh-CN" altLang="en-US" dirty="0"/>
              <a:t>它是一个由恒星、气体和尘埃组成的巨大火轮。</a:t>
            </a:r>
            <a:r>
              <a:rPr lang="en-US" altLang="zh-CN" dirty="0"/>
              <a:t>M31</a:t>
            </a:r>
            <a:r>
              <a:rPr lang="zh-CN" altLang="en-US" dirty="0"/>
              <a:t>有两个伴侣</a:t>
            </a:r>
            <a:r>
              <a:rPr lang="en-US" altLang="zh-CN" dirty="0"/>
              <a:t>，</a:t>
            </a:r>
            <a:r>
              <a:rPr lang="zh-CN" altLang="en-US" dirty="0"/>
              <a:t>它通过引力</a:t>
            </a:r>
            <a:r>
              <a:rPr lang="en-US" altLang="zh-CN" dirty="0"/>
              <a:t>——</a:t>
            </a:r>
            <a:r>
              <a:rPr lang="zh-CN" altLang="en-US" dirty="0"/>
              <a:t>跟使我待在座椅上相同的物理学定律</a:t>
            </a:r>
            <a:r>
              <a:rPr lang="en-US" altLang="zh-CN" dirty="0"/>
              <a:t>——</a:t>
            </a:r>
            <a:r>
              <a:rPr lang="zh-CN" altLang="en-US" dirty="0"/>
              <a:t>将矮椭圆星系束缚在一起。整个宇宙中的自然法则都是一样的。我们现在离地球</a:t>
            </a:r>
            <a:r>
              <a:rPr lang="en-US" altLang="zh-CN" dirty="0"/>
              <a:t>200</a:t>
            </a:r>
            <a:r>
              <a:rPr lang="zh-CN" altLang="en-US" dirty="0"/>
              <a:t>万光年。</a:t>
            </a:r>
            <a:endParaRPr lang="zh-CN" altLang="en-US" dirty="0"/>
          </a:p>
          <a:p>
            <a:pPr fontAlgn="auto">
              <a:lnSpc>
                <a:spcPts val="2500"/>
              </a:lnSpc>
              <a:spcBef>
                <a:spcPts val="0"/>
              </a:spcBef>
              <a:spcAft>
                <a:spcPts val="0"/>
              </a:spcAft>
            </a:pPr>
            <a:r>
              <a:rPr lang="en-US" altLang="zh-CN" dirty="0"/>
              <a:t>    M31</a:t>
            </a:r>
            <a:r>
              <a:rPr lang="zh-CN" altLang="en-US" dirty="0"/>
              <a:t>以外是另一个非常相似的星系</a:t>
            </a:r>
            <a:r>
              <a:rPr lang="en-US" altLang="zh-CN" dirty="0"/>
              <a:t>，</a:t>
            </a:r>
            <a:r>
              <a:rPr lang="zh-CN" altLang="en-US" dirty="0"/>
              <a:t>也就是我们自己的星系。它的旋涡臂缓慢地转动着</a:t>
            </a:r>
            <a:r>
              <a:rPr lang="en-US" altLang="zh-CN" dirty="0"/>
              <a:t>——</a:t>
            </a:r>
            <a:r>
              <a:rPr lang="zh-CN" altLang="en-US" dirty="0"/>
              <a:t>每</a:t>
            </a:r>
            <a:r>
              <a:rPr lang="en-US" altLang="zh-CN" dirty="0"/>
              <a:t>2.5</a:t>
            </a:r>
            <a:r>
              <a:rPr lang="zh-CN" altLang="en-US" dirty="0"/>
              <a:t>亿年旋转一周。现在</a:t>
            </a:r>
            <a:r>
              <a:rPr lang="en-US" altLang="zh-CN" dirty="0"/>
              <a:t>，</a:t>
            </a:r>
            <a:r>
              <a:rPr lang="zh-CN" altLang="en-US" dirty="0"/>
              <a:t>我们离地球</a:t>
            </a:r>
            <a:r>
              <a:rPr lang="en-US" altLang="zh-CN" dirty="0"/>
              <a:t>4</a:t>
            </a:r>
            <a:r>
              <a:rPr lang="zh-CN" altLang="en-US" dirty="0"/>
              <a:t>万光年</a:t>
            </a:r>
            <a:r>
              <a:rPr lang="en-US" altLang="zh-CN" dirty="0"/>
              <a:t>，</a:t>
            </a:r>
            <a:r>
              <a:rPr lang="zh-CN" altLang="en-US" dirty="0"/>
              <a:t>我们正处于密集的银河中心。但是</a:t>
            </a:r>
            <a:r>
              <a:rPr lang="en-US" altLang="zh-CN" dirty="0"/>
              <a:t>，</a:t>
            </a:r>
            <a:r>
              <a:rPr lang="zh-CN" altLang="en-US" dirty="0"/>
              <a:t>假如我们希望找到地球的话</a:t>
            </a:r>
            <a:r>
              <a:rPr lang="en-US" altLang="zh-CN" dirty="0"/>
              <a:t>，</a:t>
            </a:r>
            <a:r>
              <a:rPr lang="zh-CN" altLang="en-US" dirty="0"/>
              <a:t>就必须将方向扭转到银河系的边远地带</a:t>
            </a:r>
            <a:r>
              <a:rPr lang="en-US" altLang="zh-CN" dirty="0"/>
              <a:t>，</a:t>
            </a:r>
            <a:r>
              <a:rPr lang="zh-CN" altLang="en-US" dirty="0"/>
              <a:t>扭转到接近遥远的旋涡臂边缘的模糊的地方。</a:t>
            </a:r>
            <a:endParaRPr lang="zh-CN" altLang="en-US" dirty="0"/>
          </a:p>
          <a:p>
            <a:pPr fontAlgn="auto">
              <a:lnSpc>
                <a:spcPts val="2500"/>
              </a:lnSpc>
              <a:spcBef>
                <a:spcPts val="0"/>
              </a:spcBef>
              <a:spcAft>
                <a:spcPts val="0"/>
              </a:spcAft>
            </a:pPr>
            <a:r>
              <a:rPr lang="en-US" altLang="zh-CN" dirty="0"/>
              <a:t>    </a:t>
            </a:r>
            <a:r>
              <a:rPr lang="zh-CN" altLang="en-US" dirty="0"/>
              <a:t>我们印象最深刻的是</a:t>
            </a:r>
            <a:r>
              <a:rPr lang="en-US" altLang="zh-CN" dirty="0"/>
              <a:t>，</a:t>
            </a:r>
            <a:r>
              <a:rPr lang="zh-CN" altLang="en-US" dirty="0"/>
              <a:t>恒星即使在两个旋臂之间</a:t>
            </a:r>
            <a:r>
              <a:rPr lang="en-US" altLang="zh-CN" dirty="0"/>
              <a:t>，</a:t>
            </a:r>
            <a:r>
              <a:rPr lang="zh-CN" altLang="en-US" dirty="0"/>
              <a:t>也像流水一样漂浮在我们的四周</a:t>
            </a:r>
            <a:r>
              <a:rPr lang="en-US" altLang="zh-CN" dirty="0"/>
              <a:t>——</a:t>
            </a:r>
            <a:r>
              <a:rPr lang="zh-CN" altLang="en-US" dirty="0"/>
              <a:t>气势磅礴的自身发光的星球</a:t>
            </a:r>
            <a:r>
              <a:rPr lang="en-US" altLang="zh-CN" dirty="0"/>
              <a:t>，</a:t>
            </a:r>
            <a:r>
              <a:rPr lang="zh-CN" altLang="en-US" dirty="0"/>
              <a:t>有些虽然像肥皂泡一样脆弱</a:t>
            </a:r>
            <a:r>
              <a:rPr lang="en-US" altLang="zh-CN" dirty="0"/>
              <a:t>，</a:t>
            </a:r>
            <a:r>
              <a:rPr lang="zh-CN" altLang="en-US" dirty="0"/>
              <a:t>却又大得可以容得下</a:t>
            </a:r>
            <a:r>
              <a:rPr lang="en-US" altLang="zh-CN" dirty="0"/>
              <a:t>1</a:t>
            </a:r>
            <a:r>
              <a:rPr lang="zh-CN" altLang="en-US" dirty="0"/>
              <a:t>万个太阳或</a:t>
            </a:r>
            <a:r>
              <a:rPr lang="en-US" altLang="zh-CN" dirty="0"/>
              <a:t>1</a:t>
            </a:r>
            <a:r>
              <a:rPr lang="zh-CN" altLang="en-US" dirty="0"/>
              <a:t>万亿个地球</a:t>
            </a:r>
            <a:r>
              <a:rPr lang="en-US" altLang="zh-CN" dirty="0"/>
              <a:t>;</a:t>
            </a:r>
            <a:r>
              <a:rPr lang="zh-CN" altLang="en-US" dirty="0"/>
              <a:t>有些小如一座城池</a:t>
            </a:r>
            <a:r>
              <a:rPr lang="en-US" altLang="zh-CN" dirty="0"/>
              <a:t>，</a:t>
            </a:r>
            <a:r>
              <a:rPr lang="zh-CN" altLang="en-US" dirty="0"/>
              <a:t>但密度却比铅大</a:t>
            </a:r>
            <a:r>
              <a:rPr lang="en-US" altLang="zh-CN" dirty="0"/>
              <a:t>100</a:t>
            </a:r>
            <a:r>
              <a:rPr lang="zh-CN" altLang="en-US" dirty="0"/>
              <a:t>万亿倍。有些恒星跟太阳一样是孤独的</a:t>
            </a:r>
            <a:r>
              <a:rPr lang="en-US" altLang="zh-CN" dirty="0"/>
              <a:t>;</a:t>
            </a:r>
            <a:r>
              <a:rPr lang="zh-CN" altLang="en-US" dirty="0"/>
              <a:t>多数恒星有伴侣</a:t>
            </a:r>
            <a:r>
              <a:rPr lang="en-US" altLang="zh-CN" dirty="0"/>
              <a:t>，</a:t>
            </a:r>
            <a:r>
              <a:rPr lang="zh-CN" altLang="en-US" dirty="0"/>
              <a:t>通常是成双成对</a:t>
            </a:r>
            <a:r>
              <a:rPr lang="en-US" altLang="zh-CN" dirty="0"/>
              <a:t>，</a:t>
            </a:r>
            <a:r>
              <a:rPr lang="zh-CN" altLang="en-US" dirty="0"/>
              <a:t>互相环绕。但是那些星团不断地从三星系逐渐转化成由数十个恒星组成的松散的星团</a:t>
            </a:r>
            <a:r>
              <a:rPr lang="en-US" altLang="zh-CN" dirty="0"/>
              <a:t>，</a:t>
            </a:r>
            <a:r>
              <a:rPr lang="zh-CN" altLang="en-US" dirty="0"/>
              <a:t>再转化成由百万个恒星组成的璀璨夺目的大球状星团。有些双星紧靠在一起</a:t>
            </a:r>
            <a:r>
              <a:rPr lang="en-US" altLang="zh-CN" dirty="0"/>
              <a:t>，</a:t>
            </a:r>
            <a:r>
              <a:rPr lang="zh-CN" altLang="en-US" dirty="0"/>
              <a:t>星体物质在它们之间川流不息</a:t>
            </a:r>
            <a:r>
              <a:rPr lang="en-US" altLang="zh-CN" dirty="0"/>
              <a:t>;</a:t>
            </a:r>
            <a:r>
              <a:rPr lang="zh-CN" altLang="en-US" dirty="0"/>
              <a:t>多数双星都像木星与太阳一样分离开来。有些恒星</a:t>
            </a:r>
            <a:r>
              <a:rPr lang="en-US" altLang="zh-CN" dirty="0"/>
              <a:t>——</a:t>
            </a:r>
            <a:r>
              <a:rPr lang="zh-CN" altLang="en-US" dirty="0"/>
              <a:t>超新星</a:t>
            </a:r>
            <a:r>
              <a:rPr lang="en-US" altLang="zh-CN" dirty="0"/>
              <a:t>——</a:t>
            </a:r>
            <a:r>
              <a:rPr lang="zh-CN" altLang="en-US" dirty="0"/>
              <a:t>的亮度跟它们所在的整个星系的亮度一样</a:t>
            </a:r>
            <a:r>
              <a:rPr lang="en-US" altLang="zh-CN" dirty="0"/>
              <a:t>;</a:t>
            </a:r>
            <a:r>
              <a:rPr lang="zh-CN" altLang="en-US" dirty="0"/>
              <a:t>有些恒星</a:t>
            </a:r>
            <a:r>
              <a:rPr lang="en-US" altLang="zh-CN" dirty="0"/>
              <a:t>——</a:t>
            </a:r>
            <a:r>
              <a:rPr lang="zh-CN" altLang="en-US" dirty="0"/>
              <a:t>黑洞</a:t>
            </a:r>
            <a:r>
              <a:rPr lang="en-US" altLang="zh-CN" dirty="0"/>
              <a:t>——</a:t>
            </a:r>
            <a:r>
              <a:rPr lang="zh-CN" altLang="en-US" dirty="0"/>
              <a:t>在</a:t>
            </a:r>
            <a:r>
              <a:rPr lang="zh-CN" altLang="en-US" dirty="0">
                <a:sym typeface="+mn-ea"/>
              </a:rPr>
              <a:t>几千米以外就看不见了。有些恒星的光彩长年不减</a:t>
            </a:r>
            <a:r>
              <a:rPr lang="en-US" altLang="zh-CN" dirty="0">
                <a:sym typeface="+mn-ea"/>
              </a:rPr>
              <a:t>;</a:t>
            </a:r>
            <a:r>
              <a:rPr lang="zh-CN" altLang="en-US" dirty="0">
                <a:sym typeface="+mn-ea"/>
              </a:rPr>
              <a:t>有些恒星闪烁不定</a:t>
            </a:r>
            <a:r>
              <a:rPr lang="en-US" altLang="zh-CN" dirty="0">
                <a:sym typeface="+mn-ea"/>
              </a:rPr>
              <a:t>，</a:t>
            </a:r>
            <a:r>
              <a:rPr lang="zh-CN" altLang="en-US" dirty="0">
                <a:sym typeface="+mn-ea"/>
              </a:rPr>
              <a:t>或以匀称的节奏闪</a:t>
            </a:r>
            <a:endParaRPr lang="en-US" altLang="zh-CN"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sp>
        <p:nvSpPr>
          <p:cNvPr id="4" name="文本框 3"/>
          <p:cNvSpPr txBox="1"/>
          <p:nvPr>
            <p:custDataLst>
              <p:tags r:id="rId2"/>
            </p:custDataLst>
          </p:nvPr>
        </p:nvSpPr>
        <p:spPr>
          <a:xfrm>
            <a:off x="405765" y="1484630"/>
            <a:ext cx="10730230" cy="2014855"/>
          </a:xfrm>
          <a:prstGeom prst="rect">
            <a:avLst/>
          </a:prstGeom>
          <a:noFill/>
        </p:spPr>
        <p:txBody>
          <a:bodyPr wrap="square" rtlCol="0">
            <a:spAutoFit/>
          </a:bodyPr>
          <a:p>
            <a:pPr fontAlgn="auto">
              <a:lnSpc>
                <a:spcPts val="2500"/>
              </a:lnSpc>
              <a:spcBef>
                <a:spcPts val="0"/>
              </a:spcBef>
              <a:spcAft>
                <a:spcPts val="0"/>
              </a:spcAft>
            </a:pPr>
            <a:r>
              <a:rPr lang="zh-CN" altLang="en-US" dirty="0"/>
              <a:t>烁着。有些恒星稳重端庄地转动着</a:t>
            </a:r>
            <a:r>
              <a:rPr lang="en-US" altLang="zh-CN" dirty="0"/>
              <a:t>;</a:t>
            </a:r>
            <a:r>
              <a:rPr lang="zh-CN" altLang="en-US" dirty="0"/>
              <a:t>有些恒星狂热地旋转着</a:t>
            </a:r>
            <a:r>
              <a:rPr lang="en-US" altLang="zh-CN" dirty="0"/>
              <a:t>，</a:t>
            </a:r>
            <a:r>
              <a:rPr lang="zh-CN" altLang="en-US" dirty="0"/>
              <a:t>弄得自己面貌全非</a:t>
            </a:r>
            <a:r>
              <a:rPr lang="en-US" altLang="zh-CN" dirty="0"/>
              <a:t>，</a:t>
            </a:r>
            <a:r>
              <a:rPr lang="zh-CN" altLang="en-US" dirty="0"/>
              <a:t>成了扁圆形。多数恒星主要是以可见光或红外光放出光芒</a:t>
            </a:r>
            <a:r>
              <a:rPr lang="en-US" altLang="zh-CN" dirty="0"/>
              <a:t>;</a:t>
            </a:r>
            <a:r>
              <a:rPr lang="zh-CN" altLang="en-US" dirty="0"/>
              <a:t>其他恒星也是</a:t>
            </a:r>
            <a:r>
              <a:rPr lang="en-US" altLang="zh-CN" dirty="0"/>
              <a:t>X</a:t>
            </a:r>
            <a:r>
              <a:rPr lang="zh-CN" altLang="en-US" dirty="0"/>
              <a:t>光或射电波的光源。发蓝光的恒星是年轻的星</a:t>
            </a:r>
            <a:r>
              <a:rPr lang="en-US" altLang="zh-CN" dirty="0"/>
              <a:t>，</a:t>
            </a:r>
            <a:r>
              <a:rPr lang="zh-CN" altLang="en-US" dirty="0"/>
              <a:t>会发热</a:t>
            </a:r>
            <a:r>
              <a:rPr lang="en-US" altLang="zh-CN" dirty="0"/>
              <a:t>;</a:t>
            </a:r>
            <a:r>
              <a:rPr lang="zh-CN" altLang="en-US" dirty="0"/>
              <a:t>发黄光的恒星是常见的星</a:t>
            </a:r>
            <a:r>
              <a:rPr lang="en-US" altLang="zh-CN" dirty="0"/>
              <a:t>，</a:t>
            </a:r>
            <a:r>
              <a:rPr lang="zh-CN" altLang="en-US" dirty="0"/>
              <a:t>它们已经到了中年</a:t>
            </a:r>
            <a:r>
              <a:rPr lang="en-US" altLang="zh-CN" dirty="0"/>
              <a:t>;</a:t>
            </a:r>
            <a:r>
              <a:rPr lang="zh-CN" altLang="en-US" dirty="0"/>
              <a:t>发红光的恒星常常是垂亡的老年星</a:t>
            </a:r>
            <a:r>
              <a:rPr lang="en-US" altLang="zh-CN" dirty="0"/>
              <a:t>;</a:t>
            </a:r>
            <a:r>
              <a:rPr lang="zh-CN" altLang="en-US" dirty="0"/>
              <a:t>而发白光或黑光的恒星则已奄奄一息。银河里大约有</a:t>
            </a:r>
            <a:r>
              <a:rPr lang="en-US" altLang="zh-CN" dirty="0"/>
              <a:t>4 000</a:t>
            </a:r>
            <a:r>
              <a:rPr lang="zh-CN" altLang="en-US" dirty="0"/>
              <a:t>亿个各种各样的恒星</a:t>
            </a:r>
            <a:r>
              <a:rPr lang="en-US" altLang="zh-CN" dirty="0"/>
              <a:t>，</a:t>
            </a:r>
            <a:r>
              <a:rPr lang="zh-CN" altLang="en-US" dirty="0"/>
              <a:t>它们的运转既复杂又巧妙。对于所有这些恒星</a:t>
            </a:r>
            <a:r>
              <a:rPr lang="en-US" altLang="zh-CN" dirty="0"/>
              <a:t>，</a:t>
            </a:r>
            <a:r>
              <a:rPr lang="zh-CN" altLang="en-US" dirty="0"/>
              <a:t>地球上的居民到目前为止比较了解的却只有一个。</a:t>
            </a:r>
            <a:endParaRPr lang="zh-CN" altLang="en-US" dirty="0"/>
          </a:p>
          <a:p>
            <a:pPr algn="r" fontAlgn="auto">
              <a:lnSpc>
                <a:spcPts val="2500"/>
              </a:lnSpc>
              <a:spcBef>
                <a:spcPts val="0"/>
              </a:spcBef>
              <a:spcAft>
                <a:spcPts val="0"/>
              </a:spcAft>
            </a:pPr>
            <a:r>
              <a:rPr lang="en-US" altLang="zh-CN" dirty="0"/>
              <a:t>(</a:t>
            </a:r>
            <a:r>
              <a:rPr lang="zh-CN" altLang="en-US" dirty="0"/>
              <a:t>节选自卡尔</a:t>
            </a:r>
            <a:r>
              <a:rPr lang="en-US" altLang="zh-CN" dirty="0"/>
              <a:t>·</a:t>
            </a:r>
            <a:r>
              <a:rPr lang="zh-CN" altLang="en-US" dirty="0"/>
              <a:t>萨根《宇宙的边疆》</a:t>
            </a:r>
            <a:r>
              <a:rPr lang="en-US" altLang="zh-CN" dirty="0"/>
              <a:t>)</a:t>
            </a:r>
            <a:endParaRPr lang="en-US" altLang="zh-CN" dirty="0"/>
          </a:p>
        </p:txBody>
      </p:sp>
      <p:grpSp>
        <p:nvGrpSpPr>
          <p:cNvPr id="21" name="组合 20"/>
          <p:cNvGrpSpPr/>
          <p:nvPr/>
        </p:nvGrpSpPr>
        <p:grpSpPr>
          <a:xfrm>
            <a:off x="335915" y="836930"/>
            <a:ext cx="3568065" cy="548005"/>
            <a:chOff x="1216" y="1555"/>
            <a:chExt cx="5619" cy="863"/>
          </a:xfrm>
        </p:grpSpPr>
        <p:sp>
          <p:nvSpPr>
            <p:cNvPr id="22" name="文本框 21"/>
            <p:cNvSpPr txBox="1"/>
            <p:nvPr>
              <p:custDataLst>
                <p:tags r:id="rId3"/>
              </p:custDataLst>
            </p:nvPr>
          </p:nvSpPr>
          <p:spPr>
            <a:xfrm>
              <a:off x="2182" y="1565"/>
              <a:ext cx="4653" cy="725"/>
            </a:xfrm>
            <a:prstGeom prst="rect">
              <a:avLst/>
            </a:prstGeom>
            <a:noFill/>
          </p:spPr>
          <p:txBody>
            <a:bodyPr wrap="square" rtlCol="0">
              <a:spAutoFit/>
            </a:bodyPr>
            <a:p>
              <a:r>
                <a:rPr lang="zh-CN" altLang="en-US" sz="2400">
                  <a:solidFill>
                    <a:srgbClr val="3D589F"/>
                  </a:solidFill>
                </a:rPr>
                <a:t>刷素养</a:t>
              </a:r>
              <a:endParaRPr lang="zh-CN" altLang="en-US" sz="2400">
                <a:solidFill>
                  <a:srgbClr val="3D589F"/>
                </a:solidFill>
              </a:endParaRPr>
            </a:p>
          </p:txBody>
        </p:sp>
        <p:pic>
          <p:nvPicPr>
            <p:cNvPr id="23" name="图片 22" descr="模板图标"/>
            <p:cNvPicPr>
              <a:picLocks noChangeAspect="1"/>
            </p:cNvPicPr>
            <p:nvPr>
              <p:custDataLst>
                <p:tags r:id="rId4"/>
              </p:custDataLst>
            </p:nvPr>
          </p:nvPicPr>
          <p:blipFill>
            <a:blip r:embed="rId5"/>
            <a:stretch>
              <a:fillRect/>
            </a:stretch>
          </p:blipFill>
          <p:spPr>
            <a:xfrm>
              <a:off x="1216" y="1555"/>
              <a:ext cx="869" cy="8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6.</a:t>
            </a:r>
            <a:r>
              <a:rPr lang="zh-CN" altLang="en-US"/>
              <a:t>下列对材料相关内容的理解和分析</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光速是信号传播的最大速度</a:t>
            </a:r>
            <a:r>
              <a:rPr lang="en-US" altLang="zh-CN"/>
              <a:t>，</a:t>
            </a:r>
            <a:r>
              <a:rPr lang="zh-CN" altLang="en-US"/>
              <a:t>我们目前观测到的天体不是其现在的影像</a:t>
            </a:r>
            <a:r>
              <a:rPr lang="en-US" altLang="zh-CN"/>
              <a:t>，</a:t>
            </a:r>
            <a:r>
              <a:rPr lang="zh-CN" altLang="en-US"/>
              <a:t>而是很多亿年前它们的影像。</a:t>
            </a:r>
            <a:endParaRPr lang="zh-CN" altLang="en-US"/>
          </a:p>
          <a:p>
            <a:pPr>
              <a:lnSpc>
                <a:spcPct val="150000"/>
              </a:lnSpc>
            </a:pPr>
            <a:r>
              <a:rPr lang="en-US" altLang="zh-CN"/>
              <a:t>B.</a:t>
            </a:r>
            <a:r>
              <a:rPr lang="zh-CN" altLang="en-US"/>
              <a:t>宇宙间某个星球所发出的光能否到达另一个星球</a:t>
            </a:r>
            <a:r>
              <a:rPr lang="en-US" altLang="zh-CN"/>
              <a:t>，</a:t>
            </a:r>
            <a:r>
              <a:rPr lang="zh-CN" altLang="en-US"/>
              <a:t>要看它们之间的距离</a:t>
            </a:r>
            <a:r>
              <a:rPr lang="en-US" altLang="zh-CN"/>
              <a:t>，</a:t>
            </a:r>
            <a:r>
              <a:rPr lang="zh-CN" altLang="en-US"/>
              <a:t>以及宇宙膨胀速度。</a:t>
            </a:r>
            <a:endParaRPr lang="zh-CN" altLang="en-US"/>
          </a:p>
          <a:p>
            <a:pPr>
              <a:lnSpc>
                <a:spcPct val="150000"/>
              </a:lnSpc>
            </a:pPr>
            <a:r>
              <a:rPr lang="en-US" altLang="zh-CN"/>
              <a:t>C.</a:t>
            </a:r>
            <a:r>
              <a:rPr lang="zh-CN" altLang="en-US"/>
              <a:t>在数量庞大的星群之中</a:t>
            </a:r>
            <a:r>
              <a:rPr lang="en-US" altLang="zh-CN"/>
              <a:t>，</a:t>
            </a:r>
            <a:r>
              <a:rPr lang="zh-CN" altLang="en-US"/>
              <a:t>应该还有其他的像太阳一样的恒星</a:t>
            </a:r>
            <a:r>
              <a:rPr lang="en-US" altLang="zh-CN"/>
              <a:t>，</a:t>
            </a:r>
            <a:r>
              <a:rPr lang="zh-CN" altLang="en-US"/>
              <a:t>其周围伴随着行星</a:t>
            </a:r>
            <a:r>
              <a:rPr lang="en-US" altLang="zh-CN"/>
              <a:t>，</a:t>
            </a:r>
            <a:r>
              <a:rPr lang="zh-CN" altLang="en-US"/>
              <a:t>行星上有生命存在。</a:t>
            </a:r>
            <a:endParaRPr lang="zh-CN" altLang="en-US"/>
          </a:p>
          <a:p>
            <a:pPr>
              <a:lnSpc>
                <a:spcPct val="150000"/>
              </a:lnSpc>
            </a:pPr>
            <a:r>
              <a:rPr lang="en-US" altLang="zh-CN"/>
              <a:t>D.</a:t>
            </a:r>
            <a:r>
              <a:rPr lang="zh-CN" altLang="en-US"/>
              <a:t>我们所能看到的恒星</a:t>
            </a:r>
            <a:r>
              <a:rPr lang="en-US" altLang="zh-CN"/>
              <a:t>，</a:t>
            </a:r>
            <a:r>
              <a:rPr lang="zh-CN" altLang="en-US"/>
              <a:t>其存在状态有很大区别</a:t>
            </a:r>
            <a:r>
              <a:rPr lang="en-US" altLang="zh-CN"/>
              <a:t>，</a:t>
            </a:r>
            <a:r>
              <a:rPr lang="zh-CN" altLang="en-US"/>
              <a:t>有的正处于青年或中年时期</a:t>
            </a:r>
            <a:r>
              <a:rPr lang="en-US" altLang="zh-CN"/>
              <a:t>，</a:t>
            </a:r>
            <a:r>
              <a:rPr lang="zh-CN" altLang="en-US"/>
              <a:t>有的则已经接近消亡。</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93839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本题考查筛选并整合文中的信息的能力。</a:t>
            </a:r>
            <a:r>
              <a:rPr lang="en-US" altLang="zh-CN" dirty="0"/>
              <a:t>A</a:t>
            </a:r>
            <a:r>
              <a:rPr lang="zh-CN" altLang="en-US" dirty="0"/>
              <a:t>项</a:t>
            </a:r>
            <a:r>
              <a:rPr lang="en-US" altLang="zh-CN" dirty="0"/>
              <a:t>，</a:t>
            </a:r>
            <a:r>
              <a:rPr lang="en-US" altLang="zh-CN" dirty="0"/>
              <a:t>“</a:t>
            </a:r>
            <a:r>
              <a:rPr lang="zh-CN" altLang="en-US" dirty="0"/>
              <a:t>我们目前观测到的天体不是其现在的影像</a:t>
            </a:r>
            <a:r>
              <a:rPr lang="en-US" altLang="zh-CN" dirty="0"/>
              <a:t>，</a:t>
            </a:r>
            <a:r>
              <a:rPr lang="zh-CN" altLang="en-US" dirty="0"/>
              <a:t>而是很多亿年前它们的影像</a:t>
            </a:r>
            <a:r>
              <a:rPr lang="en-US" altLang="zh-CN" dirty="0"/>
              <a:t>”</a:t>
            </a:r>
            <a:r>
              <a:rPr lang="zh-CN" altLang="en-US" dirty="0"/>
              <a:t>错误。有些天体距离非常近</a:t>
            </a:r>
            <a:r>
              <a:rPr lang="en-US" altLang="zh-CN" dirty="0"/>
              <a:t>，</a:t>
            </a:r>
            <a:r>
              <a:rPr lang="zh-CN" altLang="en-US" dirty="0"/>
              <a:t>未必需要很多亿年才能把光传到地球上。</a:t>
            </a:r>
            <a:endParaRPr lang="zh-CN" altLang="en-US" dirty="0"/>
          </a:p>
        </p:txBody>
      </p:sp>
      <p:sp>
        <p:nvSpPr>
          <p:cNvPr id="18" name="文本框 17"/>
          <p:cNvSpPr txBox="1"/>
          <p:nvPr/>
        </p:nvSpPr>
        <p:spPr>
          <a:xfrm>
            <a:off x="6527800" y="1463675"/>
            <a:ext cx="505460" cy="454025"/>
          </a:xfrm>
          <a:prstGeom prst="rect">
            <a:avLst/>
          </a:prstGeom>
          <a:noFill/>
        </p:spPr>
        <p:txBody>
          <a:bodyPr wrap="square" rtlCol="0">
            <a:noAutofit/>
          </a:bodyPr>
          <a:p>
            <a:r>
              <a:rPr lang="en-US" altLang="zh-CN"/>
              <a:t>A</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898775" y="3501390"/>
            <a:ext cx="6394450" cy="1753235"/>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自然选择的证明</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宇宙的</a:t>
            </a:r>
            <a:r>
              <a:rPr lang="zh-CN" altLang="en-US" sz="5400" b="1" dirty="0">
                <a:solidFill>
                  <a:srgbClr val="3D589F"/>
                </a:solidFill>
                <a:latin typeface="印品黑体" panose="00000500000000000000" pitchFamily="2" charset="-122"/>
                <a:ea typeface="印品黑体" panose="00000500000000000000" pitchFamily="2" charset="-122"/>
                <a:sym typeface="+mn-ea"/>
              </a:rPr>
              <a:t>边疆</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四单元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1062970" cy="807085"/>
          </a:xfrm>
          <a:prstGeom prst="rect">
            <a:avLst/>
          </a:prstGeom>
          <a:noFill/>
        </p:spPr>
        <p:txBody>
          <a:bodyPr wrap="square" rtlCol="0">
            <a:noAutofit/>
          </a:bodyPr>
          <a:lstStyle/>
          <a:p>
            <a:pPr>
              <a:lnSpc>
                <a:spcPct val="150000"/>
              </a:lnSpc>
            </a:pPr>
            <a:r>
              <a:rPr lang="en-US" altLang="zh-CN"/>
              <a:t>7.</a:t>
            </a:r>
            <a:r>
              <a:rPr lang="zh-CN" altLang="en-US"/>
              <a:t>根据材料内容</a:t>
            </a:r>
            <a:r>
              <a:rPr lang="en-US" altLang="zh-CN"/>
              <a:t>，</a:t>
            </a:r>
            <a:r>
              <a:rPr lang="zh-CN" altLang="en-US"/>
              <a:t>下列说法正确的一项是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人类可观测的宇宙范围有限</a:t>
            </a:r>
            <a:r>
              <a:rPr lang="en-US" altLang="zh-CN"/>
              <a:t>，</a:t>
            </a:r>
            <a:r>
              <a:rPr lang="zh-CN" altLang="en-US"/>
              <a:t>这缘于粒子视界的存在</a:t>
            </a:r>
            <a:r>
              <a:rPr lang="en-US" altLang="zh-CN"/>
              <a:t>，</a:t>
            </a:r>
            <a:r>
              <a:rPr lang="zh-CN" altLang="en-US"/>
              <a:t>但在</a:t>
            </a:r>
            <a:r>
              <a:rPr lang="en-US" altLang="zh-CN"/>
              <a:t>“</a:t>
            </a:r>
            <a:r>
              <a:rPr lang="zh-CN" altLang="en-US"/>
              <a:t>可观测宇宙</a:t>
            </a:r>
            <a:r>
              <a:rPr lang="en-US" altLang="zh-CN"/>
              <a:t>”</a:t>
            </a:r>
            <a:r>
              <a:rPr lang="zh-CN" altLang="en-US"/>
              <a:t>之外</a:t>
            </a:r>
            <a:r>
              <a:rPr lang="en-US" altLang="zh-CN"/>
              <a:t>，</a:t>
            </a:r>
            <a:r>
              <a:rPr lang="zh-CN" altLang="en-US"/>
              <a:t>时空还是可以存在的</a:t>
            </a:r>
            <a:r>
              <a:rPr lang="en-US" altLang="zh-CN"/>
              <a:t>，</a:t>
            </a:r>
            <a:r>
              <a:rPr lang="zh-CN" altLang="en-US"/>
              <a:t>而且可能无限广阔。</a:t>
            </a:r>
            <a:endParaRPr lang="zh-CN" altLang="en-US"/>
          </a:p>
          <a:p>
            <a:pPr>
              <a:lnSpc>
                <a:spcPct val="150000"/>
              </a:lnSpc>
            </a:pPr>
            <a:r>
              <a:rPr lang="en-US" altLang="zh-CN"/>
              <a:t>B.</a:t>
            </a:r>
            <a:r>
              <a:rPr lang="zh-CN" altLang="en-US"/>
              <a:t>地球上的岩石和金属因为反射太阳光而发出了微光</a:t>
            </a:r>
            <a:r>
              <a:rPr lang="en-US" altLang="zh-CN"/>
              <a:t>，</a:t>
            </a:r>
            <a:r>
              <a:rPr lang="zh-CN" altLang="en-US"/>
              <a:t>但是这些微光</a:t>
            </a:r>
            <a:r>
              <a:rPr lang="en-US" altLang="zh-CN"/>
              <a:t>，</a:t>
            </a:r>
            <a:r>
              <a:rPr lang="zh-CN" altLang="en-US"/>
              <a:t>在</a:t>
            </a:r>
            <a:r>
              <a:rPr lang="en-US" altLang="zh-CN"/>
              <a:t>80</a:t>
            </a:r>
            <a:r>
              <a:rPr lang="zh-CN" altLang="en-US"/>
              <a:t>亿光年这样的大距离之外其实很难看到。</a:t>
            </a:r>
            <a:endParaRPr lang="zh-CN" altLang="en-US"/>
          </a:p>
          <a:p>
            <a:pPr>
              <a:lnSpc>
                <a:spcPct val="150000"/>
              </a:lnSpc>
            </a:pPr>
            <a:r>
              <a:rPr lang="en-US" altLang="zh-CN"/>
              <a:t>C.“</a:t>
            </a:r>
            <a:r>
              <a:rPr lang="zh-CN" altLang="en-US"/>
              <a:t>我们现在离地球</a:t>
            </a:r>
            <a:r>
              <a:rPr lang="en-US" altLang="zh-CN"/>
              <a:t>200</a:t>
            </a:r>
            <a:r>
              <a:rPr lang="zh-CN" altLang="en-US"/>
              <a:t>万光年</a:t>
            </a:r>
            <a:r>
              <a:rPr lang="en-US" altLang="zh-CN"/>
              <a:t>”“</a:t>
            </a:r>
            <a:r>
              <a:rPr lang="zh-CN" altLang="en-US"/>
              <a:t>现在</a:t>
            </a:r>
            <a:r>
              <a:rPr lang="en-US" altLang="zh-CN"/>
              <a:t>，</a:t>
            </a:r>
            <a:r>
              <a:rPr lang="zh-CN" altLang="en-US"/>
              <a:t>我们离地球</a:t>
            </a:r>
            <a:r>
              <a:rPr lang="en-US" altLang="zh-CN"/>
              <a:t>4</a:t>
            </a:r>
            <a:r>
              <a:rPr lang="zh-CN" altLang="en-US"/>
              <a:t>万光年</a:t>
            </a:r>
            <a:r>
              <a:rPr lang="en-US" altLang="zh-CN"/>
              <a:t>”</a:t>
            </a:r>
            <a:r>
              <a:rPr lang="zh-CN" altLang="en-US"/>
              <a:t>带有解说性质</a:t>
            </a:r>
            <a:r>
              <a:rPr lang="en-US" altLang="zh-CN"/>
              <a:t>，</a:t>
            </a:r>
            <a:r>
              <a:rPr lang="zh-CN" altLang="en-US"/>
              <a:t>由此可推断材料二是解说词类文本。</a:t>
            </a:r>
            <a:endParaRPr lang="zh-CN" altLang="en-US"/>
          </a:p>
          <a:p>
            <a:pPr>
              <a:lnSpc>
                <a:spcPct val="150000"/>
              </a:lnSpc>
            </a:pPr>
            <a:r>
              <a:rPr lang="en-US" altLang="zh-CN"/>
              <a:t>D.</a:t>
            </a:r>
            <a:r>
              <a:rPr lang="zh-CN" altLang="en-US"/>
              <a:t>本星系群大约是由</a:t>
            </a:r>
            <a:r>
              <a:rPr lang="en-US" altLang="zh-CN"/>
              <a:t>20</a:t>
            </a:r>
            <a:r>
              <a:rPr lang="zh-CN" altLang="en-US"/>
              <a:t>个子星系组成的</a:t>
            </a:r>
            <a:r>
              <a:rPr lang="en-US" altLang="zh-CN"/>
              <a:t>，</a:t>
            </a:r>
            <a:r>
              <a:rPr lang="zh-CN" altLang="en-US"/>
              <a:t>其中名为</a:t>
            </a:r>
            <a:r>
              <a:rPr lang="en-US" altLang="zh-CN"/>
              <a:t>M31</a:t>
            </a:r>
            <a:r>
              <a:rPr lang="zh-CN" altLang="en-US"/>
              <a:t>的星系就是我们的银河系</a:t>
            </a:r>
            <a:r>
              <a:rPr lang="en-US" altLang="zh-CN"/>
              <a:t>，</a:t>
            </a:r>
            <a:r>
              <a:rPr lang="zh-CN" altLang="en-US"/>
              <a:t>我们的地球就处在银河系边缘地带。</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551180" y="4725035"/>
            <a:ext cx="10633075" cy="316865"/>
          </a:xfrm>
          <a:prstGeom prst="rect">
            <a:avLst/>
          </a:prstGeom>
          <a:noFill/>
        </p:spPr>
        <p:txBody>
          <a:bodyPr wrap="square" rtlCol="0">
            <a:noAutofit/>
          </a:bodyPr>
          <a:p>
            <a:pPr algn="l">
              <a:buClrTx/>
              <a:buSzTx/>
              <a:buFontTx/>
            </a:pPr>
            <a:r>
              <a:rPr lang="zh-CN" altLang="en-US" sz="1600"/>
              <a:t>【</a:t>
            </a:r>
            <a:r>
              <a:rPr altLang="zh-CN" sz="1600" dirty="0"/>
              <a:t>解析】</a:t>
            </a:r>
            <a:r>
              <a:rPr lang="zh-CN" altLang="en-US" sz="1600" dirty="0"/>
              <a:t>本题考查分析概括作者在文中的观点态度的能力。</a:t>
            </a:r>
            <a:r>
              <a:rPr lang="en-US" altLang="zh-CN" sz="1600" dirty="0"/>
              <a:t>A</a:t>
            </a:r>
            <a:r>
              <a:rPr lang="zh-CN" altLang="en-US" sz="1600" dirty="0"/>
              <a:t>项</a:t>
            </a:r>
            <a:r>
              <a:rPr lang="en-US" altLang="zh-CN" sz="1600" dirty="0"/>
              <a:t>，“</a:t>
            </a:r>
            <a:r>
              <a:rPr lang="zh-CN" altLang="en-US" sz="1600" dirty="0"/>
              <a:t>人类可观测的宇宙范围有限</a:t>
            </a:r>
            <a:r>
              <a:rPr lang="en-US" altLang="zh-CN" sz="1600" dirty="0"/>
              <a:t>，</a:t>
            </a:r>
            <a:r>
              <a:rPr lang="zh-CN" altLang="en-US" sz="1600" dirty="0"/>
              <a:t>这缘于粒子视界的存在</a:t>
            </a:r>
            <a:r>
              <a:rPr lang="en-US" altLang="zh-CN" sz="1600" dirty="0"/>
              <a:t>”</a:t>
            </a:r>
            <a:r>
              <a:rPr lang="zh-CN" altLang="en-US" sz="1600" dirty="0"/>
              <a:t>错误</a:t>
            </a:r>
            <a:r>
              <a:rPr lang="en-US" altLang="zh-CN" sz="1600" dirty="0"/>
              <a:t>，</a:t>
            </a:r>
            <a:r>
              <a:rPr lang="zh-CN" altLang="en-US" sz="1600" dirty="0"/>
              <a:t>以偏概全</a:t>
            </a:r>
            <a:r>
              <a:rPr lang="en-US" altLang="zh-CN" sz="1600" dirty="0"/>
              <a:t>，</a:t>
            </a:r>
            <a:r>
              <a:rPr lang="zh-CN" altLang="en-US" sz="1600" dirty="0"/>
              <a:t>材料一最后一段为</a:t>
            </a:r>
            <a:r>
              <a:rPr lang="en-US" altLang="zh-CN" sz="1600" dirty="0"/>
              <a:t>“</a:t>
            </a:r>
            <a:r>
              <a:rPr lang="zh-CN" altLang="en-US" sz="1600" dirty="0"/>
              <a:t>由于上述粒子视界和事件视界的存在</a:t>
            </a:r>
            <a:r>
              <a:rPr lang="en-US" altLang="zh-CN" sz="1600" dirty="0"/>
              <a:t>，</a:t>
            </a:r>
            <a:r>
              <a:rPr lang="zh-CN" altLang="en-US" sz="1600" dirty="0"/>
              <a:t>可观测宇宙是有限的</a:t>
            </a:r>
            <a:r>
              <a:rPr lang="en-US" altLang="zh-CN" sz="1600" dirty="0"/>
              <a:t>”</a:t>
            </a:r>
            <a:r>
              <a:rPr lang="zh-CN" altLang="en-US" sz="1600" dirty="0"/>
              <a:t>。</a:t>
            </a:r>
            <a:r>
              <a:rPr lang="en-US" altLang="zh-CN" sz="1600" dirty="0"/>
              <a:t>B</a:t>
            </a:r>
            <a:r>
              <a:rPr lang="zh-CN" altLang="en-US" sz="1600" dirty="0"/>
              <a:t>项</a:t>
            </a:r>
            <a:r>
              <a:rPr lang="en-US" altLang="zh-CN" sz="1600" dirty="0"/>
              <a:t>，“</a:t>
            </a:r>
            <a:r>
              <a:rPr lang="zh-CN" altLang="en-US" sz="1600" dirty="0"/>
              <a:t>地球上的岩石和金属因为反射太阳光而发出了微光</a:t>
            </a:r>
            <a:r>
              <a:rPr lang="en-US" altLang="zh-CN" sz="1600" dirty="0"/>
              <a:t>”</a:t>
            </a:r>
            <a:r>
              <a:rPr lang="zh-CN" altLang="en-US" sz="1600" dirty="0"/>
              <a:t>错误</a:t>
            </a:r>
            <a:r>
              <a:rPr lang="en-US" altLang="zh-CN" sz="1600" dirty="0"/>
              <a:t>，</a:t>
            </a:r>
            <a:r>
              <a:rPr lang="zh-CN" altLang="en-US" sz="1600" dirty="0"/>
              <a:t>材料二第</a:t>
            </a:r>
            <a:r>
              <a:rPr lang="en-US" altLang="zh-CN" sz="1600" dirty="0"/>
              <a:t>2</a:t>
            </a:r>
            <a:r>
              <a:rPr lang="zh-CN" altLang="en-US" sz="1600" dirty="0"/>
              <a:t>段为</a:t>
            </a:r>
            <a:r>
              <a:rPr lang="en-US" altLang="zh-CN" sz="1600" dirty="0"/>
              <a:t>“</a:t>
            </a:r>
            <a:r>
              <a:rPr lang="zh-CN" altLang="en-US" sz="1600" dirty="0"/>
              <a:t>我们确信</a:t>
            </a:r>
            <a:r>
              <a:rPr lang="en-US" altLang="zh-CN" sz="1600" dirty="0"/>
              <a:t>，</a:t>
            </a:r>
            <a:r>
              <a:rPr lang="zh-CN" altLang="en-US" sz="1600" dirty="0"/>
              <a:t>有人居住的这个行星只不过是一丁点儿的岩石和金属</a:t>
            </a:r>
            <a:r>
              <a:rPr lang="en-US" altLang="zh-CN" sz="1600" dirty="0"/>
              <a:t>，</a:t>
            </a:r>
            <a:r>
              <a:rPr lang="zh-CN" altLang="en-US" sz="1600" dirty="0"/>
              <a:t>它靠着反射太阳光而发出微光</a:t>
            </a:r>
            <a:r>
              <a:rPr lang="en-US" altLang="zh-CN" sz="1600" dirty="0"/>
              <a:t>”，</a:t>
            </a:r>
            <a:r>
              <a:rPr lang="zh-CN" altLang="en-US" sz="1600" dirty="0"/>
              <a:t>这里只是在用岩石和金属代指地球</a:t>
            </a:r>
            <a:r>
              <a:rPr lang="en-US" altLang="zh-CN" sz="1600" dirty="0"/>
              <a:t>，</a:t>
            </a:r>
            <a:r>
              <a:rPr lang="zh-CN" altLang="en-US" sz="1600" dirty="0"/>
              <a:t>并不是说地球上的岩石和金属反射太阳光。</a:t>
            </a:r>
            <a:r>
              <a:rPr lang="en-US" altLang="zh-CN" sz="1600" dirty="0"/>
              <a:t>D</a:t>
            </a:r>
            <a:r>
              <a:rPr lang="zh-CN" altLang="en-US" sz="1600" dirty="0"/>
              <a:t>项</a:t>
            </a:r>
            <a:r>
              <a:rPr lang="en-US" altLang="zh-CN" sz="1600" dirty="0"/>
              <a:t>，“</a:t>
            </a:r>
            <a:r>
              <a:rPr lang="zh-CN" altLang="en-US" sz="1600" dirty="0"/>
              <a:t>其中名为</a:t>
            </a:r>
            <a:r>
              <a:rPr lang="en-US" altLang="zh-CN" sz="1600" dirty="0"/>
              <a:t>M31</a:t>
            </a:r>
            <a:r>
              <a:rPr lang="zh-CN" altLang="en-US" sz="1600" dirty="0"/>
              <a:t>的星系就是我们的银河系</a:t>
            </a:r>
            <a:r>
              <a:rPr lang="en-US" altLang="zh-CN" sz="1600" dirty="0"/>
              <a:t>”</a:t>
            </a:r>
            <a:r>
              <a:rPr lang="zh-CN" altLang="en-US" sz="1600" dirty="0"/>
              <a:t>错误</a:t>
            </a:r>
            <a:r>
              <a:rPr lang="en-US" altLang="zh-CN" sz="1600" dirty="0"/>
              <a:t>，</a:t>
            </a:r>
            <a:r>
              <a:rPr lang="zh-CN" altLang="en-US" sz="1600" dirty="0"/>
              <a:t>材料二第</a:t>
            </a:r>
            <a:r>
              <a:rPr lang="en-US" altLang="zh-CN" sz="1600" dirty="0"/>
              <a:t>4</a:t>
            </a:r>
            <a:r>
              <a:rPr lang="zh-CN" altLang="en-US" sz="1600" dirty="0"/>
              <a:t>段为</a:t>
            </a:r>
            <a:r>
              <a:rPr lang="en-US" altLang="zh-CN" sz="1600" dirty="0"/>
              <a:t>“M31</a:t>
            </a:r>
            <a:r>
              <a:rPr lang="zh-CN" altLang="en-US" sz="1600" dirty="0"/>
              <a:t>以外是另一个非常相似的星系</a:t>
            </a:r>
            <a:r>
              <a:rPr lang="en-US" altLang="zh-CN" sz="1600" dirty="0"/>
              <a:t>，</a:t>
            </a:r>
            <a:r>
              <a:rPr lang="zh-CN" altLang="en-US" sz="1600" dirty="0"/>
              <a:t>也就是我们自己的星系</a:t>
            </a:r>
            <a:r>
              <a:rPr lang="en-US" altLang="zh-CN" sz="1600" dirty="0"/>
              <a:t>”</a:t>
            </a:r>
            <a:r>
              <a:rPr lang="zh-CN" altLang="en-US" sz="1600" dirty="0"/>
              <a:t>可知</a:t>
            </a:r>
            <a:r>
              <a:rPr lang="en-US" altLang="zh-CN" sz="1600" dirty="0"/>
              <a:t>，M31</a:t>
            </a:r>
            <a:r>
              <a:rPr lang="zh-CN" altLang="en-US" sz="1600" dirty="0"/>
              <a:t>并非银河系。故选</a:t>
            </a:r>
            <a:r>
              <a:rPr lang="en-US" altLang="zh-CN" sz="1600" dirty="0"/>
              <a:t>C</a:t>
            </a:r>
            <a:r>
              <a:rPr lang="zh-CN" altLang="en-US" sz="1600" dirty="0"/>
              <a:t>。</a:t>
            </a:r>
            <a:endParaRPr lang="zh-CN" altLang="en-US" sz="1600" dirty="0"/>
          </a:p>
        </p:txBody>
      </p:sp>
      <p:sp>
        <p:nvSpPr>
          <p:cNvPr id="18" name="文本框 17"/>
          <p:cNvSpPr txBox="1"/>
          <p:nvPr/>
        </p:nvSpPr>
        <p:spPr>
          <a:xfrm>
            <a:off x="5663565"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8.</a:t>
            </a:r>
            <a:r>
              <a:rPr lang="zh-CN" altLang="en-US"/>
              <a:t>下列对材料所运用的说明方法的解析</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由于光传播的这段时间里宇宙膨胀</a:t>
            </a:r>
            <a:r>
              <a:rPr lang="en-US" altLang="zh-CN"/>
              <a:t>……</a:t>
            </a:r>
            <a:r>
              <a:rPr lang="zh-CN" altLang="en-US"/>
              <a:t>简称为</a:t>
            </a:r>
            <a:r>
              <a:rPr lang="en-US" altLang="zh-CN"/>
              <a:t>‘</a:t>
            </a:r>
            <a:r>
              <a:rPr lang="zh-CN" altLang="en-US"/>
              <a:t>粒子视界</a:t>
            </a:r>
            <a:r>
              <a:rPr lang="en-US" altLang="zh-CN"/>
              <a:t>’”</a:t>
            </a:r>
            <a:r>
              <a:rPr lang="zh-CN" altLang="en-US"/>
              <a:t>运用了作诠释的说明方法</a:t>
            </a:r>
            <a:r>
              <a:rPr lang="en-US" altLang="zh-CN"/>
              <a:t>，</a:t>
            </a:r>
            <a:r>
              <a:rPr lang="zh-CN" altLang="en-US"/>
              <a:t>诠释了</a:t>
            </a:r>
            <a:r>
              <a:rPr lang="en-US" altLang="zh-CN"/>
              <a:t>“</a:t>
            </a:r>
            <a:r>
              <a:rPr lang="zh-CN" altLang="en-US"/>
              <a:t>粒子视界</a:t>
            </a:r>
            <a:r>
              <a:rPr lang="en-US" altLang="zh-CN"/>
              <a:t>”</a:t>
            </a:r>
            <a:r>
              <a:rPr lang="zh-CN" altLang="en-US"/>
              <a:t>这一基本概念。</a:t>
            </a:r>
            <a:endParaRPr lang="zh-CN" altLang="en-US"/>
          </a:p>
          <a:p>
            <a:pPr>
              <a:lnSpc>
                <a:spcPct val="150000"/>
              </a:lnSpc>
            </a:pPr>
            <a:r>
              <a:rPr lang="en-US" altLang="zh-CN"/>
              <a:t>B.“</a:t>
            </a:r>
            <a:r>
              <a:rPr lang="zh-CN" altLang="en-US"/>
              <a:t>宇宙间有若干千亿</a:t>
            </a:r>
            <a:r>
              <a:rPr lang="en-US" altLang="zh-CN"/>
              <a:t>(1011)</a:t>
            </a:r>
            <a:r>
              <a:rPr lang="zh-CN" altLang="en-US"/>
              <a:t>个星系。每个星系平均由</a:t>
            </a:r>
            <a:r>
              <a:rPr lang="en-US" altLang="zh-CN"/>
              <a:t>1 000</a:t>
            </a:r>
            <a:r>
              <a:rPr lang="zh-CN" altLang="en-US"/>
              <a:t>亿个恒星组成</a:t>
            </a:r>
            <a:r>
              <a:rPr lang="en-US" altLang="zh-CN"/>
              <a:t>”</a:t>
            </a:r>
            <a:r>
              <a:rPr lang="zh-CN" altLang="en-US"/>
              <a:t>运用了列数字的说明方法</a:t>
            </a:r>
            <a:r>
              <a:rPr lang="en-US" altLang="zh-CN"/>
              <a:t>，</a:t>
            </a:r>
            <a:r>
              <a:rPr lang="zh-CN" altLang="en-US"/>
              <a:t>这使内容具体可信。</a:t>
            </a:r>
            <a:endParaRPr lang="zh-CN" altLang="en-US"/>
          </a:p>
          <a:p>
            <a:pPr>
              <a:lnSpc>
                <a:spcPct val="150000"/>
              </a:lnSpc>
            </a:pPr>
            <a:r>
              <a:rPr lang="en-US" altLang="zh-CN"/>
              <a:t>C.“</a:t>
            </a:r>
            <a:r>
              <a:rPr lang="zh-CN" altLang="en-US"/>
              <a:t>像流水</a:t>
            </a:r>
            <a:r>
              <a:rPr lang="en-US" altLang="zh-CN"/>
              <a:t>”</a:t>
            </a:r>
            <a:r>
              <a:rPr lang="zh-CN" altLang="en-US"/>
              <a:t>和</a:t>
            </a:r>
            <a:r>
              <a:rPr lang="en-US" altLang="zh-CN"/>
              <a:t>“</a:t>
            </a:r>
            <a:r>
              <a:rPr lang="zh-CN" altLang="en-US"/>
              <a:t>像肥皂泡</a:t>
            </a:r>
            <a:r>
              <a:rPr lang="en-US" altLang="zh-CN"/>
              <a:t>”</a:t>
            </a:r>
            <a:r>
              <a:rPr lang="zh-CN" altLang="en-US"/>
              <a:t>都运用了打比方的说明方法</a:t>
            </a:r>
            <a:r>
              <a:rPr lang="en-US" altLang="zh-CN"/>
              <a:t>，</a:t>
            </a:r>
            <a:r>
              <a:rPr lang="zh-CN" altLang="en-US"/>
              <a:t>前者突出恒星朝同一个方向移动的特点</a:t>
            </a:r>
            <a:r>
              <a:rPr lang="en-US" altLang="zh-CN"/>
              <a:t>，</a:t>
            </a:r>
            <a:r>
              <a:rPr lang="zh-CN" altLang="en-US"/>
              <a:t>后者突出有些恒星的脆弱。</a:t>
            </a:r>
            <a:endParaRPr lang="zh-CN" altLang="en-US"/>
          </a:p>
          <a:p>
            <a:pPr>
              <a:lnSpc>
                <a:spcPct val="150000"/>
              </a:lnSpc>
            </a:pPr>
            <a:r>
              <a:rPr lang="en-US" altLang="zh-CN"/>
              <a:t>D.“</a:t>
            </a:r>
            <a:r>
              <a:rPr lang="zh-CN" altLang="en-US"/>
              <a:t>有些小如一座城池</a:t>
            </a:r>
            <a:r>
              <a:rPr lang="en-US" altLang="zh-CN"/>
              <a:t>，</a:t>
            </a:r>
            <a:r>
              <a:rPr lang="zh-CN" altLang="en-US"/>
              <a:t>但密度却比铅大</a:t>
            </a:r>
            <a:r>
              <a:rPr lang="en-US" altLang="zh-CN"/>
              <a:t>100</a:t>
            </a:r>
            <a:r>
              <a:rPr lang="zh-CN" altLang="en-US"/>
              <a:t>万亿倍</a:t>
            </a:r>
            <a:r>
              <a:rPr lang="en-US" altLang="zh-CN"/>
              <a:t>”</a:t>
            </a:r>
            <a:r>
              <a:rPr lang="zh-CN" altLang="en-US"/>
              <a:t>运用了作比较的说明方法</a:t>
            </a:r>
            <a:r>
              <a:rPr lang="en-US" altLang="zh-CN"/>
              <a:t>，</a:t>
            </a:r>
            <a:r>
              <a:rPr lang="zh-CN" altLang="en-US"/>
              <a:t>使读者对于某些星球的密度之大有具体印象。</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22541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本题考查分析文本的文体特征和主要表现手法的能力。</a:t>
            </a:r>
            <a:r>
              <a:rPr lang="en-US" altLang="zh-CN" dirty="0"/>
              <a:t>C</a:t>
            </a:r>
            <a:r>
              <a:rPr lang="zh-CN" altLang="en-US" dirty="0"/>
              <a:t>项</a:t>
            </a:r>
            <a:r>
              <a:rPr lang="en-US" altLang="zh-CN" dirty="0"/>
              <a:t>，</a:t>
            </a:r>
            <a:r>
              <a:rPr lang="en-US" altLang="zh-CN" dirty="0"/>
              <a:t>“</a:t>
            </a:r>
            <a:r>
              <a:rPr lang="zh-CN" altLang="en-US" dirty="0"/>
              <a:t>朝同一个方向移动</a:t>
            </a:r>
            <a:r>
              <a:rPr lang="en-US" altLang="zh-CN" dirty="0"/>
              <a:t>”</a:t>
            </a:r>
            <a:r>
              <a:rPr lang="zh-CN" altLang="en-US" dirty="0"/>
              <a:t>错误。依据材料二原文</a:t>
            </a:r>
            <a:r>
              <a:rPr lang="en-US" altLang="zh-CN" dirty="0"/>
              <a:t>“</a:t>
            </a:r>
            <a:r>
              <a:rPr lang="zh-CN" altLang="en-US" dirty="0"/>
              <a:t>漂浮在我们的四周</a:t>
            </a:r>
            <a:r>
              <a:rPr lang="en-US" altLang="zh-CN" dirty="0"/>
              <a:t>”</a:t>
            </a:r>
            <a:r>
              <a:rPr lang="zh-CN" altLang="en-US" dirty="0"/>
              <a:t>可知</a:t>
            </a:r>
            <a:r>
              <a:rPr lang="en-US" altLang="zh-CN" dirty="0"/>
              <a:t>，</a:t>
            </a:r>
            <a:r>
              <a:rPr lang="zh-CN" altLang="en-US" dirty="0"/>
              <a:t>文中</a:t>
            </a:r>
            <a:r>
              <a:rPr lang="en-US" altLang="zh-CN" dirty="0"/>
              <a:t>“</a:t>
            </a:r>
            <a:r>
              <a:rPr lang="zh-CN" altLang="en-US" dirty="0"/>
              <a:t>像流水一样</a:t>
            </a:r>
            <a:r>
              <a:rPr lang="en-US" altLang="zh-CN" dirty="0"/>
              <a:t>”</a:t>
            </a:r>
            <a:r>
              <a:rPr lang="zh-CN" altLang="en-US" dirty="0"/>
              <a:t>不是讲恒星移动的方向</a:t>
            </a:r>
            <a:r>
              <a:rPr lang="en-US" altLang="zh-CN" dirty="0"/>
              <a:t>，</a:t>
            </a:r>
            <a:r>
              <a:rPr lang="zh-CN" altLang="en-US" dirty="0"/>
              <a:t>而是讲恒星分布的状态。</a:t>
            </a:r>
            <a:endParaRPr lang="zh-CN" altLang="en-US" dirty="0"/>
          </a:p>
        </p:txBody>
      </p:sp>
      <p:sp>
        <p:nvSpPr>
          <p:cNvPr id="18" name="文本框 17"/>
          <p:cNvSpPr txBox="1"/>
          <p:nvPr/>
        </p:nvSpPr>
        <p:spPr>
          <a:xfrm>
            <a:off x="7463790"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963910" cy="807085"/>
          </a:xfrm>
          <a:prstGeom prst="rect">
            <a:avLst/>
          </a:prstGeom>
          <a:noFill/>
        </p:spPr>
        <p:txBody>
          <a:bodyPr wrap="square" rtlCol="0">
            <a:noAutofit/>
          </a:bodyPr>
          <a:lstStyle/>
          <a:p>
            <a:pPr>
              <a:lnSpc>
                <a:spcPct val="150000"/>
              </a:lnSpc>
            </a:pPr>
            <a:r>
              <a:rPr lang="en-US" altLang="zh-CN"/>
              <a:t>9.</a:t>
            </a:r>
            <a:r>
              <a:rPr lang="zh-CN" altLang="en-US"/>
              <a:t>材料二的语言风格可以分为两种</a:t>
            </a:r>
            <a:r>
              <a:rPr lang="en-US" altLang="zh-CN"/>
              <a:t>，</a:t>
            </a:r>
            <a:r>
              <a:rPr lang="zh-CN" altLang="en-US"/>
              <a:t>请简要说明。</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551815" y="4725035"/>
            <a:ext cx="1028573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zh-CN" altLang="en-US" u="sng" dirty="0">
                <a:solidFill>
                  <a:srgbClr val="0070C0"/>
                </a:solidFill>
                <a:uFill>
                  <a:solidFill>
                    <a:schemeClr val="bg1"/>
                  </a:solidFill>
                </a:uFill>
              </a:rPr>
              <a:t>严谨平实</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如运用了列数字的说明方法</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数据真实准确</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非常严谨</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讲述科学知识时</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很少修饰和描写</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准确而简明</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非常平实。</a:t>
            </a:r>
            <a:r>
              <a:rPr lang="en-US" altLang="en-US" u="sng" dirty="0">
                <a:solidFill>
                  <a:srgbClr val="0070C0"/>
                </a:solidFill>
                <a:uFill>
                  <a:solidFill>
                    <a:schemeClr val="bg1"/>
                  </a:solidFill>
                </a:uFill>
              </a:rPr>
              <a:t>②</a:t>
            </a:r>
            <a:r>
              <a:rPr lang="zh-CN" altLang="en-US" u="sng" dirty="0">
                <a:solidFill>
                  <a:srgbClr val="0070C0"/>
                </a:solidFill>
                <a:uFill>
                  <a:solidFill>
                    <a:schemeClr val="bg1"/>
                  </a:solidFill>
                </a:uFill>
              </a:rPr>
              <a:t>生动形象</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如运用了比喻、拟人等修辞手法</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使事物具体可感。</a:t>
            </a:r>
            <a:endParaRPr lang="zh-CN" altLang="en-US" u="sng" dirty="0">
              <a:solidFill>
                <a:srgbClr val="0070C0"/>
              </a:solidFill>
              <a:uFill>
                <a:solidFill>
                  <a:schemeClr val="bg1"/>
                </a:solidFill>
              </a:uFill>
            </a:endParaRPr>
          </a:p>
        </p:txBody>
      </p:sp>
      <p:sp>
        <p:nvSpPr>
          <p:cNvPr id="2" name="文本框 1"/>
          <p:cNvSpPr txBox="1"/>
          <p:nvPr/>
        </p:nvSpPr>
        <p:spPr>
          <a:xfrm>
            <a:off x="623570" y="232346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本题考查分析语言特色的能力。根据</a:t>
            </a:r>
            <a:r>
              <a:rPr lang="en-US" altLang="zh-CN" dirty="0"/>
              <a:t>“</a:t>
            </a:r>
            <a:r>
              <a:rPr lang="zh-CN" altLang="en-US" dirty="0"/>
              <a:t>若干千亿</a:t>
            </a:r>
            <a:r>
              <a:rPr lang="en-US" altLang="zh-CN" dirty="0"/>
              <a:t>(1011)</a:t>
            </a:r>
            <a:r>
              <a:rPr lang="zh-CN" altLang="en-US" dirty="0"/>
              <a:t>个星系</a:t>
            </a:r>
            <a:r>
              <a:rPr lang="en-US" altLang="zh-CN" dirty="0"/>
              <a:t>”“1 000</a:t>
            </a:r>
            <a:r>
              <a:rPr lang="zh-CN" altLang="en-US" dirty="0"/>
              <a:t>亿个恒星</a:t>
            </a:r>
            <a:r>
              <a:rPr lang="en-US" altLang="zh-CN" dirty="0"/>
              <a:t>”“1011</a:t>
            </a:r>
            <a:r>
              <a:rPr lang="en-US" altLang="en-US" dirty="0"/>
              <a:t>×</a:t>
            </a:r>
            <a:r>
              <a:rPr lang="en-US" altLang="zh-CN" dirty="0"/>
              <a:t>1011=1022”</a:t>
            </a:r>
            <a:r>
              <a:rPr lang="zh-CN" altLang="en-US" dirty="0"/>
              <a:t>等关键词可知</a:t>
            </a:r>
            <a:r>
              <a:rPr lang="en-US" altLang="zh-CN" dirty="0"/>
              <a:t>，</a:t>
            </a:r>
            <a:r>
              <a:rPr lang="zh-CN" altLang="en-US" dirty="0"/>
              <a:t>运用了列数字的说明方法</a:t>
            </a:r>
            <a:r>
              <a:rPr lang="en-US" altLang="zh-CN" dirty="0"/>
              <a:t>，</a:t>
            </a:r>
            <a:r>
              <a:rPr lang="zh-CN" altLang="en-US" dirty="0"/>
              <a:t>数据真实准确</a:t>
            </a:r>
            <a:r>
              <a:rPr lang="en-US" altLang="zh-CN" dirty="0"/>
              <a:t>，</a:t>
            </a:r>
            <a:r>
              <a:rPr lang="zh-CN" altLang="en-US" dirty="0"/>
              <a:t>具有严谨的特点</a:t>
            </a:r>
            <a:r>
              <a:rPr lang="en-US" altLang="zh-CN" dirty="0"/>
              <a:t>;</a:t>
            </a:r>
            <a:r>
              <a:rPr lang="zh-CN" altLang="en-US" dirty="0"/>
              <a:t>根据</a:t>
            </a:r>
            <a:r>
              <a:rPr lang="en-US" altLang="zh-CN" dirty="0"/>
              <a:t>“</a:t>
            </a:r>
            <a:r>
              <a:rPr lang="zh-CN" altLang="en-US" dirty="0"/>
              <a:t>在星系里有恒星、行星</a:t>
            </a:r>
            <a:r>
              <a:rPr lang="en-US" altLang="zh-CN" dirty="0"/>
              <a:t>，</a:t>
            </a:r>
            <a:r>
              <a:rPr lang="zh-CN" altLang="en-US" dirty="0"/>
              <a:t>也可能有生物、智能生命和宇宙间的文明</a:t>
            </a:r>
            <a:r>
              <a:rPr lang="en-US" altLang="zh-CN" dirty="0"/>
              <a:t>”“</a:t>
            </a:r>
            <a:r>
              <a:rPr lang="zh-CN" altLang="en-US" dirty="0"/>
              <a:t>这个星系位于仙女星座</a:t>
            </a:r>
            <a:r>
              <a:rPr lang="en-US" altLang="zh-CN" dirty="0"/>
              <a:t>”</a:t>
            </a:r>
            <a:r>
              <a:rPr lang="zh-CN" altLang="en-US" dirty="0"/>
              <a:t>等内容可知</a:t>
            </a:r>
            <a:r>
              <a:rPr lang="en-US" altLang="zh-CN" dirty="0"/>
              <a:t>，</a:t>
            </a:r>
            <a:r>
              <a:rPr lang="zh-CN" altLang="en-US" dirty="0"/>
              <a:t>文章讲述科学知识时</a:t>
            </a:r>
            <a:r>
              <a:rPr lang="en-US" altLang="zh-CN" dirty="0"/>
              <a:t>，</a:t>
            </a:r>
            <a:r>
              <a:rPr lang="zh-CN" altLang="en-US" dirty="0"/>
              <a:t>很少修饰和描写</a:t>
            </a:r>
            <a:r>
              <a:rPr lang="en-US" altLang="zh-CN" dirty="0"/>
              <a:t>，</a:t>
            </a:r>
            <a:r>
              <a:rPr lang="zh-CN" altLang="en-US" dirty="0"/>
              <a:t>准确而简明</a:t>
            </a:r>
            <a:r>
              <a:rPr lang="en-US" altLang="zh-CN" dirty="0"/>
              <a:t>，</a:t>
            </a:r>
            <a:r>
              <a:rPr lang="zh-CN" altLang="en-US" dirty="0"/>
              <a:t>具有平实的特点。根据</a:t>
            </a:r>
            <a:r>
              <a:rPr lang="en-US" altLang="zh-CN" dirty="0"/>
              <a:t>“</a:t>
            </a:r>
            <a:r>
              <a:rPr lang="zh-CN" altLang="en-US" dirty="0"/>
              <a:t>星系更多地使人想起一堆动人的发现物</a:t>
            </a:r>
            <a:r>
              <a:rPr lang="en-US" altLang="zh-CN" dirty="0"/>
              <a:t>——</a:t>
            </a:r>
            <a:r>
              <a:rPr lang="zh-CN" altLang="en-US" dirty="0"/>
              <a:t>贝壳</a:t>
            </a:r>
            <a:r>
              <a:rPr lang="en-US" altLang="zh-CN" dirty="0"/>
              <a:t>，</a:t>
            </a:r>
            <a:r>
              <a:rPr lang="zh-CN" altLang="en-US" dirty="0"/>
              <a:t>或许是珊瑚</a:t>
            </a:r>
            <a:r>
              <a:rPr lang="en-US" altLang="zh-CN" dirty="0"/>
              <a:t>”</a:t>
            </a:r>
            <a:r>
              <a:rPr lang="zh-CN" altLang="en-US" dirty="0"/>
              <a:t>可知</a:t>
            </a:r>
            <a:r>
              <a:rPr lang="en-US" altLang="zh-CN" dirty="0"/>
              <a:t>，</a:t>
            </a:r>
            <a:r>
              <a:rPr lang="zh-CN" altLang="en-US" dirty="0"/>
              <a:t>运用了比喻的修辞手法</a:t>
            </a:r>
            <a:r>
              <a:rPr lang="en-US" altLang="zh-CN" dirty="0"/>
              <a:t>，</a:t>
            </a:r>
            <a:r>
              <a:rPr lang="zh-CN" altLang="en-US" dirty="0"/>
              <a:t>生动地展现了星系的形象</a:t>
            </a:r>
            <a:r>
              <a:rPr lang="en-US" altLang="zh-CN" dirty="0"/>
              <a:t>;</a:t>
            </a:r>
            <a:r>
              <a:rPr lang="zh-CN" altLang="en-US" dirty="0"/>
              <a:t>根据</a:t>
            </a:r>
            <a:r>
              <a:rPr lang="en-US" altLang="zh-CN" dirty="0"/>
              <a:t>“</a:t>
            </a:r>
            <a:r>
              <a:rPr lang="zh-CN" altLang="en-US" dirty="0"/>
              <a:t>发蓝光的恒星是年轻的星</a:t>
            </a:r>
            <a:r>
              <a:rPr lang="en-US" altLang="zh-CN" dirty="0"/>
              <a:t>……</a:t>
            </a:r>
            <a:r>
              <a:rPr lang="zh-CN" altLang="en-US" dirty="0"/>
              <a:t>而发白光或黑光的恒星则已奄奄一息</a:t>
            </a:r>
            <a:r>
              <a:rPr lang="en-US" altLang="zh-CN" dirty="0"/>
              <a:t>”，</a:t>
            </a:r>
            <a:r>
              <a:rPr lang="zh-CN" altLang="en-US" dirty="0"/>
              <a:t>运用了拟人的修辞手法</a:t>
            </a:r>
            <a:r>
              <a:rPr lang="en-US" altLang="zh-CN" dirty="0"/>
              <a:t>，</a:t>
            </a:r>
            <a:r>
              <a:rPr lang="zh-CN" altLang="en-US" dirty="0"/>
              <a:t>非常生动</a:t>
            </a:r>
            <a:r>
              <a:rPr lang="en-US" altLang="zh-CN" dirty="0"/>
              <a:t>，</a:t>
            </a:r>
            <a:r>
              <a:rPr lang="zh-CN" altLang="en-US" dirty="0"/>
              <a:t>引人想象。</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963910" cy="807085"/>
          </a:xfrm>
          <a:prstGeom prst="rect">
            <a:avLst/>
          </a:prstGeom>
          <a:noFill/>
        </p:spPr>
        <p:txBody>
          <a:bodyPr wrap="square" rtlCol="0">
            <a:noAutofit/>
          </a:bodyPr>
          <a:lstStyle/>
          <a:p>
            <a:pPr>
              <a:lnSpc>
                <a:spcPct val="150000"/>
              </a:lnSpc>
            </a:pPr>
            <a:r>
              <a:rPr lang="en-US" altLang="zh-CN"/>
              <a:t>10.</a:t>
            </a:r>
            <a:r>
              <a:rPr lang="zh-CN" altLang="en-US"/>
              <a:t>把握科普类文本的内容</a:t>
            </a:r>
            <a:r>
              <a:rPr lang="en-US" altLang="zh-CN"/>
              <a:t>，</a:t>
            </a:r>
            <a:r>
              <a:rPr lang="zh-CN" altLang="en-US"/>
              <a:t>往往需要抓住基本概念</a:t>
            </a:r>
            <a:r>
              <a:rPr lang="en-US" altLang="zh-CN"/>
              <a:t>，</a:t>
            </a:r>
            <a:r>
              <a:rPr lang="zh-CN" altLang="en-US"/>
              <a:t>把握概念间的关系。请据此概括两则材料的说明顺序。</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623570" y="5158740"/>
            <a:ext cx="1028573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u="sng" dirty="0">
                <a:solidFill>
                  <a:srgbClr val="0070C0"/>
                </a:solidFill>
                <a:uFill>
                  <a:solidFill>
                    <a:schemeClr val="bg1"/>
                  </a:solidFill>
                </a:uFill>
              </a:rPr>
              <a:t>①</a:t>
            </a:r>
            <a:r>
              <a:rPr lang="zh-CN" altLang="en-US" u="sng" dirty="0">
                <a:solidFill>
                  <a:srgbClr val="0070C0"/>
                </a:solidFill>
                <a:uFill>
                  <a:solidFill>
                    <a:schemeClr val="bg1"/>
                  </a:solidFill>
                </a:uFill>
              </a:rPr>
              <a:t>材料一首先介绍</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粒子视界</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指出我们能观测到的宇宙范围</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又介绍了</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哈勃定律</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和</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事件视界</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的概念</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接着结合宇宙膨胀的情况</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说明了什么是</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可观测宇宙</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a:t>
            </a:r>
            <a:r>
              <a:rPr lang="en-US" altLang="en-US" u="sng" dirty="0">
                <a:solidFill>
                  <a:srgbClr val="0070C0"/>
                </a:solidFill>
                <a:uFill>
                  <a:solidFill>
                    <a:schemeClr val="bg1"/>
                  </a:solidFill>
                </a:uFill>
              </a:rPr>
              <a:t>②</a:t>
            </a:r>
            <a:r>
              <a:rPr lang="zh-CN" altLang="en-US" u="sng" dirty="0">
                <a:solidFill>
                  <a:srgbClr val="0070C0"/>
                </a:solidFill>
                <a:uFill>
                  <a:solidFill>
                    <a:schemeClr val="bg1"/>
                  </a:solidFill>
                </a:uFill>
              </a:rPr>
              <a:t>材料二首先指出什么是星系</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介绍其情况</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接着介绍了</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本星系群</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进而推出</a:t>
            </a:r>
            <a:r>
              <a:rPr lang="en-US" altLang="zh-CN" u="sng" dirty="0">
                <a:solidFill>
                  <a:srgbClr val="0070C0"/>
                </a:solidFill>
                <a:uFill>
                  <a:solidFill>
                    <a:schemeClr val="bg1"/>
                  </a:solidFill>
                </a:uFill>
              </a:rPr>
              <a:t>M31</a:t>
            </a:r>
            <a:r>
              <a:rPr lang="zh-CN" altLang="en-US" u="sng" dirty="0">
                <a:solidFill>
                  <a:srgbClr val="0070C0"/>
                </a:solidFill>
                <a:uFill>
                  <a:solidFill>
                    <a:schemeClr val="bg1"/>
                  </a:solidFill>
                </a:uFill>
              </a:rPr>
              <a:t>星系</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从而引出我们自己的星系</a:t>
            </a:r>
            <a:r>
              <a:rPr lang="en-US" altLang="zh-CN" u="sng" dirty="0">
                <a:solidFill>
                  <a:srgbClr val="0070C0"/>
                </a:solidFill>
                <a:uFill>
                  <a:solidFill>
                    <a:schemeClr val="bg1"/>
                  </a:solidFill>
                </a:uFill>
              </a:rPr>
              <a:t>，</a:t>
            </a:r>
            <a:r>
              <a:rPr lang="zh-CN" altLang="en-US" u="sng" dirty="0">
                <a:solidFill>
                  <a:srgbClr val="0070C0"/>
                </a:solidFill>
                <a:uFill>
                  <a:solidFill>
                    <a:schemeClr val="bg1"/>
                  </a:solidFill>
                </a:uFill>
              </a:rPr>
              <a:t>最后对恒星进行详细的说明。</a:t>
            </a:r>
            <a:endParaRPr lang="zh-CN" altLang="en-US" u="sng" dirty="0">
              <a:solidFill>
                <a:srgbClr val="0070C0"/>
              </a:solidFill>
              <a:uFill>
                <a:solidFill>
                  <a:schemeClr val="bg1"/>
                </a:solidFill>
              </a:uFill>
            </a:endParaRPr>
          </a:p>
        </p:txBody>
      </p:sp>
      <p:sp>
        <p:nvSpPr>
          <p:cNvPr id="2" name="文本框 1"/>
          <p:cNvSpPr txBox="1"/>
          <p:nvPr/>
        </p:nvSpPr>
        <p:spPr>
          <a:xfrm>
            <a:off x="695325" y="2060575"/>
            <a:ext cx="1048194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本题考查把握文章结构的能力。材料一中</a:t>
            </a:r>
            <a:r>
              <a:rPr lang="en-US" altLang="zh-CN" dirty="0"/>
              <a:t>，</a:t>
            </a:r>
            <a:r>
              <a:rPr lang="zh-CN" altLang="en-US" dirty="0"/>
              <a:t>根据第</a:t>
            </a:r>
            <a:r>
              <a:rPr lang="en-US" altLang="zh-CN" dirty="0"/>
              <a:t>1</a:t>
            </a:r>
            <a:r>
              <a:rPr lang="zh-CN" altLang="en-US" dirty="0"/>
              <a:t>段中</a:t>
            </a:r>
            <a:r>
              <a:rPr lang="en-US" altLang="zh-CN" dirty="0"/>
              <a:t>“</a:t>
            </a:r>
            <a:r>
              <a:rPr lang="zh-CN" altLang="en-US" dirty="0"/>
              <a:t>我们现在所能看到的最远处来的光就是那时发出的</a:t>
            </a:r>
            <a:r>
              <a:rPr lang="en-US" altLang="zh-CN" dirty="0"/>
              <a:t>……</a:t>
            </a:r>
            <a:r>
              <a:rPr lang="zh-CN" altLang="en-US" dirty="0"/>
              <a:t>简称为</a:t>
            </a:r>
            <a:r>
              <a:rPr lang="en-US" altLang="zh-CN" dirty="0"/>
              <a:t>‘</a:t>
            </a:r>
            <a:r>
              <a:rPr lang="zh-CN" altLang="en-US" dirty="0"/>
              <a:t>粒子视界</a:t>
            </a:r>
            <a:r>
              <a:rPr lang="en-US" altLang="zh-CN" dirty="0"/>
              <a:t>’”</a:t>
            </a:r>
            <a:r>
              <a:rPr lang="zh-CN" altLang="en-US" dirty="0"/>
              <a:t>可知</a:t>
            </a:r>
            <a:r>
              <a:rPr lang="en-US" altLang="zh-CN" dirty="0"/>
              <a:t>，</a:t>
            </a:r>
            <a:r>
              <a:rPr lang="zh-CN" altLang="en-US" dirty="0"/>
              <a:t>材料一首先介绍了</a:t>
            </a:r>
            <a:r>
              <a:rPr lang="en-US" altLang="zh-CN" dirty="0"/>
              <a:t>“</a:t>
            </a:r>
            <a:r>
              <a:rPr lang="zh-CN" altLang="en-US" dirty="0"/>
              <a:t>粒子视界</a:t>
            </a:r>
            <a:r>
              <a:rPr lang="en-US" altLang="zh-CN" dirty="0"/>
              <a:t>”，</a:t>
            </a:r>
            <a:r>
              <a:rPr lang="zh-CN" altLang="en-US" dirty="0"/>
              <a:t>指出我们能观测到的宇宙范围</a:t>
            </a:r>
            <a:r>
              <a:rPr lang="en-US" altLang="zh-CN" dirty="0"/>
              <a:t>;</a:t>
            </a:r>
            <a:r>
              <a:rPr lang="zh-CN" altLang="en-US" dirty="0"/>
              <a:t>根据第</a:t>
            </a:r>
            <a:r>
              <a:rPr lang="en-US" altLang="zh-CN" dirty="0"/>
              <a:t>2</a:t>
            </a:r>
            <a:r>
              <a:rPr lang="zh-CN" altLang="en-US" dirty="0"/>
              <a:t>段中</a:t>
            </a:r>
            <a:r>
              <a:rPr lang="en-US" altLang="zh-CN" dirty="0"/>
              <a:t>“</a:t>
            </a:r>
            <a:r>
              <a:rPr lang="zh-CN" altLang="en-US" dirty="0"/>
              <a:t>由于宇宙膨胀</a:t>
            </a:r>
            <a:r>
              <a:rPr lang="en-US" altLang="zh-CN" dirty="0"/>
              <a:t>，</a:t>
            </a:r>
            <a:r>
              <a:rPr lang="zh-CN" altLang="en-US" dirty="0"/>
              <a:t>宇宙间相距遥远的两点在相互远离</a:t>
            </a:r>
            <a:r>
              <a:rPr lang="en-US" altLang="zh-CN" dirty="0"/>
              <a:t>……</a:t>
            </a:r>
            <a:r>
              <a:rPr lang="zh-CN" altLang="en-US" dirty="0"/>
              <a:t>这就是哈勃定律</a:t>
            </a:r>
            <a:r>
              <a:rPr lang="en-US" altLang="zh-CN" dirty="0"/>
              <a:t>”“</a:t>
            </a:r>
            <a:r>
              <a:rPr lang="zh-CN" altLang="en-US" dirty="0"/>
              <a:t>现在人们发现宇宙膨胀在加速</a:t>
            </a:r>
            <a:r>
              <a:rPr lang="en-US" altLang="zh-CN" dirty="0"/>
              <a:t>……</a:t>
            </a:r>
            <a:r>
              <a:rPr lang="zh-CN" altLang="en-US" dirty="0"/>
              <a:t>简称为</a:t>
            </a:r>
            <a:r>
              <a:rPr lang="en-US" altLang="zh-CN" dirty="0"/>
              <a:t>‘</a:t>
            </a:r>
            <a:r>
              <a:rPr lang="zh-CN" altLang="en-US" dirty="0"/>
              <a:t>事件视界</a:t>
            </a:r>
            <a:r>
              <a:rPr lang="en-US" altLang="zh-CN" dirty="0"/>
              <a:t>’”</a:t>
            </a:r>
            <a:r>
              <a:rPr lang="zh-CN" altLang="en-US" dirty="0"/>
              <a:t>可知</a:t>
            </a:r>
            <a:r>
              <a:rPr lang="en-US" altLang="zh-CN" dirty="0"/>
              <a:t>，</a:t>
            </a:r>
            <a:r>
              <a:rPr lang="zh-CN" altLang="en-US" dirty="0"/>
              <a:t>介绍了</a:t>
            </a:r>
            <a:r>
              <a:rPr lang="en-US" altLang="zh-CN" dirty="0"/>
              <a:t>“</a:t>
            </a:r>
            <a:r>
              <a:rPr lang="zh-CN" altLang="en-US" dirty="0"/>
              <a:t>哈勃定律</a:t>
            </a:r>
            <a:r>
              <a:rPr lang="en-US" altLang="zh-CN" dirty="0"/>
              <a:t>”</a:t>
            </a:r>
            <a:r>
              <a:rPr lang="zh-CN" altLang="en-US" dirty="0"/>
              <a:t>和</a:t>
            </a:r>
            <a:r>
              <a:rPr lang="en-US" altLang="zh-CN" dirty="0"/>
              <a:t>“</a:t>
            </a:r>
            <a:r>
              <a:rPr lang="zh-CN" altLang="en-US" dirty="0"/>
              <a:t>事件视界</a:t>
            </a:r>
            <a:r>
              <a:rPr lang="en-US" altLang="zh-CN" dirty="0"/>
              <a:t>”</a:t>
            </a:r>
            <a:r>
              <a:rPr lang="zh-CN" altLang="en-US" dirty="0"/>
              <a:t>的概念</a:t>
            </a:r>
            <a:r>
              <a:rPr lang="en-US" altLang="zh-CN" dirty="0"/>
              <a:t>;</a:t>
            </a:r>
            <a:r>
              <a:rPr lang="zh-CN" altLang="en-US" dirty="0"/>
              <a:t>根据第</a:t>
            </a:r>
            <a:r>
              <a:rPr lang="en-US" altLang="zh-CN" dirty="0"/>
              <a:t>3</a:t>
            </a:r>
            <a:r>
              <a:rPr lang="zh-CN" altLang="en-US" dirty="0"/>
              <a:t>段中</a:t>
            </a:r>
            <a:r>
              <a:rPr lang="en-US" altLang="zh-CN" dirty="0"/>
              <a:t>“</a:t>
            </a:r>
            <a:r>
              <a:rPr lang="zh-CN" altLang="en-US" dirty="0"/>
              <a:t>通常我们把信号所能传播范围以内的时空称为</a:t>
            </a:r>
            <a:r>
              <a:rPr lang="en-US" altLang="zh-CN" dirty="0"/>
              <a:t>‘</a:t>
            </a:r>
            <a:r>
              <a:rPr lang="zh-CN" altLang="en-US" dirty="0"/>
              <a:t>可观测宇宙</a:t>
            </a:r>
            <a:r>
              <a:rPr lang="en-US" altLang="zh-CN" dirty="0"/>
              <a:t>’……</a:t>
            </a:r>
            <a:r>
              <a:rPr lang="zh-CN" altLang="en-US" dirty="0"/>
              <a:t>这些时空区域都有相同的膨胀历史</a:t>
            </a:r>
            <a:r>
              <a:rPr lang="en-US" altLang="zh-CN" dirty="0"/>
              <a:t>”</a:t>
            </a:r>
            <a:r>
              <a:rPr lang="zh-CN" altLang="en-US" dirty="0"/>
              <a:t>可知</a:t>
            </a:r>
            <a:r>
              <a:rPr lang="en-US" altLang="zh-CN" dirty="0"/>
              <a:t>，</a:t>
            </a:r>
            <a:r>
              <a:rPr lang="zh-CN" altLang="en-US" dirty="0"/>
              <a:t>结合宇宙膨胀的情况</a:t>
            </a:r>
            <a:r>
              <a:rPr lang="en-US" altLang="zh-CN" dirty="0"/>
              <a:t>，</a:t>
            </a:r>
            <a:r>
              <a:rPr lang="zh-CN" altLang="en-US" dirty="0"/>
              <a:t>说明了什么是</a:t>
            </a:r>
            <a:r>
              <a:rPr lang="en-US" altLang="zh-CN" dirty="0"/>
              <a:t>“</a:t>
            </a:r>
            <a:r>
              <a:rPr lang="zh-CN" altLang="en-US" dirty="0"/>
              <a:t>可观测宇宙</a:t>
            </a:r>
            <a:r>
              <a:rPr lang="en-US" altLang="zh-CN" dirty="0"/>
              <a:t>”</a:t>
            </a:r>
            <a:r>
              <a:rPr lang="zh-CN" altLang="en-US" dirty="0"/>
              <a:t>。材料二中</a:t>
            </a:r>
            <a:r>
              <a:rPr lang="en-US" altLang="zh-CN" dirty="0"/>
              <a:t>，</a:t>
            </a:r>
            <a:r>
              <a:rPr lang="zh-CN" altLang="en-US" dirty="0"/>
              <a:t>根据第</a:t>
            </a:r>
            <a:r>
              <a:rPr lang="en-US" altLang="zh-CN" dirty="0"/>
              <a:t>1</a:t>
            </a:r>
            <a:r>
              <a:rPr lang="zh-CN" altLang="en-US" dirty="0"/>
              <a:t>段中</a:t>
            </a:r>
            <a:r>
              <a:rPr lang="en-US" altLang="zh-CN" dirty="0"/>
              <a:t>“</a:t>
            </a:r>
            <a:r>
              <a:rPr lang="zh-CN" altLang="en-US" dirty="0"/>
              <a:t>星系是由气体、尘埃和恒星群</a:t>
            </a:r>
            <a:r>
              <a:rPr lang="en-US" altLang="zh-CN" dirty="0"/>
              <a:t>(</a:t>
            </a:r>
            <a:r>
              <a:rPr lang="zh-CN" altLang="en-US" dirty="0"/>
              <a:t>上千亿个恒星</a:t>
            </a:r>
            <a:r>
              <a:rPr lang="en-US" altLang="zh-CN" dirty="0"/>
              <a:t>)</a:t>
            </a:r>
            <a:r>
              <a:rPr lang="zh-CN" altLang="en-US" dirty="0"/>
              <a:t>组成的</a:t>
            </a:r>
            <a:r>
              <a:rPr lang="en-US" altLang="zh-CN" dirty="0"/>
              <a:t>……</a:t>
            </a:r>
            <a:r>
              <a:rPr lang="zh-CN" altLang="en-US" dirty="0"/>
              <a:t>宇宙间的文明</a:t>
            </a:r>
            <a:r>
              <a:rPr lang="en-US" altLang="zh-CN" dirty="0"/>
              <a:t>”</a:t>
            </a:r>
            <a:r>
              <a:rPr lang="zh-CN" altLang="en-US" dirty="0"/>
              <a:t>可知</a:t>
            </a:r>
            <a:r>
              <a:rPr lang="en-US" altLang="zh-CN" dirty="0"/>
              <a:t>，</a:t>
            </a:r>
            <a:r>
              <a:rPr lang="zh-CN" altLang="en-US" dirty="0"/>
              <a:t>材料二首先指出什么是星系</a:t>
            </a:r>
            <a:r>
              <a:rPr lang="en-US" altLang="zh-CN" dirty="0"/>
              <a:t>;</a:t>
            </a:r>
            <a:r>
              <a:rPr lang="zh-CN" altLang="en-US" dirty="0"/>
              <a:t>根据第</a:t>
            </a:r>
            <a:r>
              <a:rPr lang="en-US" altLang="zh-CN" dirty="0"/>
              <a:t>2</a:t>
            </a:r>
            <a:r>
              <a:rPr lang="zh-CN" altLang="en-US" dirty="0"/>
              <a:t>段可知</a:t>
            </a:r>
            <a:r>
              <a:rPr lang="en-US" altLang="zh-CN" dirty="0"/>
              <a:t>，</a:t>
            </a:r>
            <a:r>
              <a:rPr lang="zh-CN" altLang="en-US" dirty="0"/>
              <a:t>接下来介绍了星系情况</a:t>
            </a:r>
            <a:r>
              <a:rPr lang="en-US" altLang="zh-CN" dirty="0"/>
              <a:t>;</a:t>
            </a:r>
            <a:r>
              <a:rPr lang="zh-CN" altLang="en-US" dirty="0"/>
              <a:t>根据第</a:t>
            </a:r>
            <a:r>
              <a:rPr lang="en-US" altLang="zh-CN" dirty="0"/>
              <a:t>3</a:t>
            </a:r>
            <a:r>
              <a:rPr lang="zh-CN" altLang="en-US" dirty="0"/>
              <a:t>段中</a:t>
            </a:r>
            <a:r>
              <a:rPr lang="en-US" altLang="zh-CN" dirty="0"/>
              <a:t>“</a:t>
            </a:r>
            <a:r>
              <a:rPr lang="zh-CN" altLang="en-US" dirty="0"/>
              <a:t>我们的旅程只到达地球上的天文学所通称的</a:t>
            </a:r>
            <a:r>
              <a:rPr lang="en-US" altLang="zh-CN" dirty="0"/>
              <a:t>‘</a:t>
            </a:r>
            <a:r>
              <a:rPr lang="zh-CN" altLang="en-US" dirty="0"/>
              <a:t>本星系群</a:t>
            </a:r>
            <a:r>
              <a:rPr lang="en-US" altLang="zh-CN" dirty="0"/>
              <a:t>’”</a:t>
            </a:r>
            <a:r>
              <a:rPr lang="zh-CN" altLang="en-US" dirty="0"/>
              <a:t>可知</a:t>
            </a:r>
            <a:r>
              <a:rPr lang="en-US" altLang="zh-CN" dirty="0"/>
              <a:t>，</a:t>
            </a:r>
            <a:r>
              <a:rPr lang="zh-CN" altLang="en-US" dirty="0"/>
              <a:t>再介绍</a:t>
            </a:r>
            <a:r>
              <a:rPr lang="en-US" altLang="zh-CN" dirty="0"/>
              <a:t>“</a:t>
            </a:r>
            <a:r>
              <a:rPr lang="zh-CN" altLang="en-US" dirty="0"/>
              <a:t>本星系群</a:t>
            </a:r>
            <a:r>
              <a:rPr lang="en-US" altLang="zh-CN" dirty="0"/>
              <a:t>”;</a:t>
            </a:r>
            <a:r>
              <a:rPr lang="zh-CN" altLang="en-US" dirty="0"/>
              <a:t>根据第</a:t>
            </a:r>
            <a:r>
              <a:rPr lang="en-US" altLang="zh-CN" dirty="0"/>
              <a:t>3</a:t>
            </a:r>
            <a:r>
              <a:rPr lang="zh-CN" altLang="en-US" dirty="0"/>
              <a:t>段中</a:t>
            </a:r>
            <a:r>
              <a:rPr lang="en-US" altLang="zh-CN" dirty="0"/>
              <a:t>“</a:t>
            </a:r>
            <a:r>
              <a:rPr lang="zh-CN" altLang="en-US" dirty="0"/>
              <a:t>本星系群宽达数百万光年</a:t>
            </a:r>
            <a:r>
              <a:rPr lang="en-US" altLang="zh-CN" dirty="0"/>
              <a:t>……</a:t>
            </a:r>
            <a:r>
              <a:rPr lang="zh-CN" altLang="en-US" dirty="0"/>
              <a:t>其中的一个星系是</a:t>
            </a:r>
            <a:r>
              <a:rPr lang="en-US" altLang="zh-CN" dirty="0"/>
              <a:t>M31……”</a:t>
            </a:r>
            <a:r>
              <a:rPr lang="zh-CN" altLang="en-US" dirty="0"/>
              <a:t>可知</a:t>
            </a:r>
            <a:r>
              <a:rPr lang="en-US" altLang="zh-CN" dirty="0"/>
              <a:t>，</a:t>
            </a:r>
            <a:r>
              <a:rPr lang="zh-CN" altLang="en-US" dirty="0"/>
              <a:t>进而推出</a:t>
            </a:r>
            <a:r>
              <a:rPr lang="en-US" altLang="zh-CN" dirty="0"/>
              <a:t>M31</a:t>
            </a:r>
            <a:r>
              <a:rPr lang="zh-CN" altLang="en-US" dirty="0"/>
              <a:t>星系</a:t>
            </a:r>
            <a:r>
              <a:rPr lang="en-US" altLang="zh-CN" dirty="0"/>
              <a:t>;</a:t>
            </a:r>
            <a:r>
              <a:rPr lang="zh-CN" altLang="en-US" dirty="0"/>
              <a:t>根据第</a:t>
            </a:r>
            <a:r>
              <a:rPr lang="en-US" altLang="zh-CN" dirty="0"/>
              <a:t>4</a:t>
            </a:r>
            <a:r>
              <a:rPr lang="zh-CN" altLang="en-US" dirty="0"/>
              <a:t>段中</a:t>
            </a:r>
            <a:r>
              <a:rPr lang="en-US" altLang="zh-CN" dirty="0"/>
              <a:t>“M31</a:t>
            </a:r>
            <a:r>
              <a:rPr lang="zh-CN" altLang="en-US" dirty="0"/>
              <a:t>以外是另一个非常相似的星系</a:t>
            </a:r>
            <a:r>
              <a:rPr lang="en-US" altLang="zh-CN" dirty="0"/>
              <a:t>，</a:t>
            </a:r>
            <a:r>
              <a:rPr lang="zh-CN" altLang="en-US" dirty="0"/>
              <a:t>也就是我们自己的星系</a:t>
            </a:r>
            <a:r>
              <a:rPr lang="en-US" altLang="zh-CN" dirty="0"/>
              <a:t>”</a:t>
            </a:r>
            <a:r>
              <a:rPr lang="zh-CN" altLang="en-US" dirty="0"/>
              <a:t>可知</a:t>
            </a:r>
            <a:r>
              <a:rPr lang="en-US" altLang="zh-CN" dirty="0"/>
              <a:t>，</a:t>
            </a:r>
            <a:r>
              <a:rPr lang="zh-CN" altLang="en-US" dirty="0"/>
              <a:t>从</a:t>
            </a:r>
            <a:r>
              <a:rPr lang="en-US" altLang="zh-CN" dirty="0"/>
              <a:t>M31</a:t>
            </a:r>
            <a:r>
              <a:rPr lang="zh-CN" altLang="en-US" dirty="0"/>
              <a:t>星系引出对我们自己的星系的介绍</a:t>
            </a:r>
            <a:r>
              <a:rPr lang="en-US" altLang="zh-CN" dirty="0"/>
              <a:t>;</a:t>
            </a:r>
            <a:r>
              <a:rPr lang="zh-CN" altLang="en-US" dirty="0"/>
              <a:t>根据第</a:t>
            </a:r>
            <a:r>
              <a:rPr lang="en-US" altLang="zh-CN" dirty="0"/>
              <a:t>5</a:t>
            </a:r>
            <a:r>
              <a:rPr lang="zh-CN" altLang="en-US" dirty="0"/>
              <a:t>段可知</a:t>
            </a:r>
            <a:r>
              <a:rPr lang="en-US" altLang="zh-CN" dirty="0"/>
              <a:t>，</a:t>
            </a:r>
            <a:r>
              <a:rPr lang="zh-CN" altLang="en-US" dirty="0"/>
              <a:t>最后对恒星进行详细的说明。</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3205" y="2996565"/>
            <a:ext cx="6064250" cy="922020"/>
          </a:xfrm>
          <a:prstGeom prst="rect">
            <a:avLst/>
          </a:prstGeom>
          <a:noFill/>
        </p:spPr>
        <p:txBody>
          <a:bodyPr wrap="square" rtlCol="0">
            <a:spAutoFit/>
          </a:bodyPr>
          <a:lstStyle/>
          <a:p>
            <a:pPr algn="ctr"/>
            <a:r>
              <a:rPr lang="zh-CN" altLang="en-US" sz="5400" b="1" dirty="0">
                <a:solidFill>
                  <a:srgbClr val="3D589F"/>
                </a:solidFill>
                <a:latin typeface="印品黑体" panose="00000500000000000000" pitchFamily="2" charset="-122"/>
                <a:ea typeface="印品黑体" panose="00000500000000000000" pitchFamily="2" charset="-122"/>
                <a:sym typeface="+mn-ea"/>
              </a:rPr>
              <a:t> 自然选择的证明</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0"/>
          <p:cNvSpPr/>
          <p:nvPr/>
        </p:nvSpPr>
        <p:spPr>
          <a:xfrm>
            <a:off x="3284220" y="299747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0" name="矩形: 圆角 11"/>
          <p:cNvSpPr/>
          <p:nvPr/>
        </p:nvSpPr>
        <p:spPr>
          <a:xfrm>
            <a:off x="3305810" y="466344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4184015" y="2997200"/>
            <a:ext cx="21640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划重点</a:t>
            </a:r>
            <a:r>
              <a:rPr lang="en-US" altLang="zh-CN" sz="2400" dirty="0">
                <a:latin typeface="印品黑体" panose="00000500000000000000" pitchFamily="2" charset="-122"/>
                <a:ea typeface="印品黑体" panose="00000500000000000000" pitchFamily="2" charset="-122"/>
              </a:rPr>
              <a:t>/</a:t>
            </a:r>
            <a:r>
              <a:rPr lang="zh-CN" altLang="en-US" sz="2400" dirty="0">
                <a:latin typeface="印品黑体" panose="00000500000000000000" pitchFamily="2" charset="-122"/>
                <a:ea typeface="印品黑体" panose="00000500000000000000" pitchFamily="2" charset="-122"/>
              </a:rPr>
              <a:t>激思辨</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4234180" y="481520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集要点</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578485" y="2296160"/>
            <a:ext cx="2530475" cy="2096135"/>
            <a:chOff x="2312" y="3703"/>
            <a:chExt cx="3985" cy="3301"/>
          </a:xfrm>
        </p:grpSpPr>
        <p:grpSp>
          <p:nvGrpSpPr>
            <p:cNvPr id="2" name="组合 1"/>
            <p:cNvGrpSpPr/>
            <p:nvPr/>
          </p:nvGrpSpPr>
          <p:grpSpPr>
            <a:xfrm>
              <a:off x="2312" y="3703"/>
              <a:ext cx="3164" cy="3301"/>
              <a:chOff x="1114718" y="1782188"/>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114718" y="1782188"/>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圆角 9"/>
          <p:cNvSpPr/>
          <p:nvPr/>
        </p:nvSpPr>
        <p:spPr>
          <a:xfrm>
            <a:off x="3261360" y="1186842"/>
            <a:ext cx="768343" cy="768343"/>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4189730" y="134175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4173220" y="1805940"/>
            <a:ext cx="3500755" cy="542290"/>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链接</a:t>
            </a:r>
            <a:endParaRPr lang="zh-CN" altLang="en-US" sz="1465" dirty="0">
              <a:latin typeface="印品黑体" panose="00000500000000000000" pitchFamily="2" charset="-122"/>
              <a:ea typeface="印品黑体" panose="00000500000000000000" pitchFamily="2" charset="-122"/>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1" name="TextBox 40"/>
          <p:cNvSpPr txBox="1"/>
          <p:nvPr/>
        </p:nvSpPr>
        <p:spPr>
          <a:xfrm>
            <a:off x="4180840" y="5231130"/>
            <a:ext cx="3721100"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主题解读 特色总结 重点难点 情境探究</a:t>
            </a:r>
            <a:endParaRPr lang="zh-CN" altLang="en-US" sz="1465" dirty="0">
              <a:latin typeface="印品黑体" panose="00000500000000000000" pitchFamily="2" charset="-122"/>
              <a:ea typeface="印品黑体" panose="00000500000000000000" pitchFamily="2" charset="-122"/>
            </a:endParaRPr>
          </a:p>
        </p:txBody>
      </p:sp>
      <p:pic>
        <p:nvPicPr>
          <p:cNvPr id="1025" name="Picture 1" descr="page131image1604093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7000" cy="1143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40"/>
          <p:cNvSpPr txBox="1"/>
          <p:nvPr>
            <p:custDataLst>
              <p:tags r:id="rId3"/>
            </p:custDataLst>
          </p:nvPr>
        </p:nvSpPr>
        <p:spPr>
          <a:xfrm>
            <a:off x="4224020" y="3454400"/>
            <a:ext cx="350075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深度解析</a:t>
            </a:r>
            <a:endParaRPr lang="zh-CN" altLang="en-US" sz="1465" dirty="0">
              <a:latin typeface="印品黑体" panose="00000500000000000000" pitchFamily="2" charset="-122"/>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83205" y="2996565"/>
            <a:ext cx="6064250" cy="922020"/>
          </a:xfrm>
          <a:prstGeom prst="rect">
            <a:avLst/>
          </a:prstGeom>
          <a:noFill/>
        </p:spPr>
        <p:txBody>
          <a:bodyPr wrap="square" rtlCol="0">
            <a:spAutoFit/>
          </a:bodyPr>
          <a:lstStyle/>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宇宙的边疆</a:t>
            </a:r>
            <a:endParaRPr lang="en-US" altLang="zh-CN"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1"/>
          <a:stretch>
            <a:fillRect/>
          </a:stretch>
        </p:blipFill>
        <p:spPr>
          <a:xfrm>
            <a:off x="10144760" y="-78105"/>
            <a:ext cx="1695450" cy="9061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98945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213564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1052473"/>
            <a:ext cx="1849120" cy="975717"/>
            <a:chOff x="7559" y="2332"/>
            <a:chExt cx="2912" cy="1537"/>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743" y="2562"/>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3284855"/>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225488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771265"/>
            <a:ext cx="3296285" cy="316865"/>
          </a:xfrm>
          <a:prstGeom prst="rect">
            <a:avLst/>
          </a:prstGeom>
          <a:noFill/>
        </p:spPr>
        <p:txBody>
          <a:bodyPr wrap="square" rtlCol="0">
            <a:spAutoFit/>
          </a:bodyPr>
          <a:lstStyle/>
          <a:p>
            <a:pPr algn="l">
              <a:buClrTx/>
              <a:buSzTx/>
              <a:buNone/>
            </a:pPr>
            <a:r>
              <a:rPr lang="zh-CN" altLang="en-US" sz="1465" dirty="0">
                <a:latin typeface="印品黑体" panose="00000500000000000000" pitchFamily="2" charset="-122"/>
                <a:ea typeface="印品黑体" panose="00000500000000000000" pitchFamily="2" charset="-122"/>
              </a:rPr>
              <a:t>语言文字运用 信息类阅读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979807"/>
            <a:ext cx="4469765" cy="840127"/>
            <a:chOff x="6297" y="1317"/>
            <a:chExt cx="7039" cy="1323"/>
          </a:xfrm>
        </p:grpSpPr>
        <p:sp>
          <p:nvSpPr>
            <p:cNvPr id="5" name="矩形: 圆角 9"/>
            <p:cNvSpPr/>
            <p:nvPr/>
          </p:nvSpPr>
          <p:spPr>
            <a:xfrm>
              <a:off x="6297" y="1317"/>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305943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725420"/>
            <a:ext cx="3327400" cy="316865"/>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词语</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词义辨析</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3184033"/>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401193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4355465"/>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76360" y="4797425"/>
            <a:ext cx="2017395" cy="37528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rPr>
              <a:t>自然选择的证明</a:t>
            </a:r>
            <a:endParaRPr lang="zh-CN" altLang="en-US" sz="1465" dirty="0">
              <a:latin typeface="印品黑体" panose="00000500000000000000" pitchFamily="2" charset="-122"/>
              <a:ea typeface="印品黑体" panose="00000500000000000000" pitchFamily="2" charset="-122"/>
            </a:endParaRPr>
          </a:p>
          <a:p>
            <a:pPr algn="l">
              <a:buClrTx/>
              <a:buSzTx/>
              <a:buFontTx/>
            </a:pPr>
            <a:r>
              <a:rPr lang="zh-CN" altLang="en-US" sz="1465" dirty="0">
                <a:latin typeface="印品黑体" panose="00000500000000000000" pitchFamily="2" charset="-122"/>
                <a:ea typeface="印品黑体" panose="00000500000000000000" pitchFamily="2" charset="-122"/>
              </a:rPr>
              <a:t>宇宙的边疆</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3126105"/>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493010"/>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对比</a:t>
            </a:r>
            <a:r>
              <a:rPr lang="zh-CN" altLang="en-US" sz="1465" dirty="0">
                <a:latin typeface="印品黑体" panose="00000500000000000000" pitchFamily="2" charset="-122"/>
                <a:ea typeface="印品黑体" panose="00000500000000000000" pitchFamily="2" charset="-122"/>
              </a:rPr>
              <a:t>分析</a:t>
            </a:r>
            <a:endParaRPr lang="zh-CN" altLang="en-US" sz="1465" dirty="0">
              <a:latin typeface="印品黑体" panose="00000500000000000000" pitchFamily="2" charset="-122"/>
              <a:ea typeface="印品黑体" panose="00000500000000000000" pitchFamily="2" charset="-122"/>
            </a:endParaRPr>
          </a:p>
          <a:p>
            <a:endParaRPr lang="zh-CN" altLang="en-US" sz="1465" u="sng"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4083685"/>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人物志</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知人论世</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510405"/>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达尔文与《物种起源》</a:t>
            </a:r>
            <a:endParaRPr lang="zh-CN" altLang="en-US" sz="1465" dirty="0">
              <a:latin typeface="印品黑体" panose="00000500000000000000" pitchFamily="2" charset="-122"/>
              <a:ea typeface="印品黑体" panose="00000500000000000000" pitchFamily="2" charset="-122"/>
              <a:sym typeface="+mn-ea"/>
            </a:endParaRPr>
          </a:p>
          <a:p>
            <a:r>
              <a:rPr lang="zh-CN" altLang="en-US" sz="1465" dirty="0">
                <a:latin typeface="印品黑体" panose="00000500000000000000" pitchFamily="2" charset="-122"/>
                <a:ea typeface="印品黑体" panose="00000500000000000000" pitchFamily="2" charset="-122"/>
                <a:sym typeface="+mn-ea"/>
              </a:rPr>
              <a:t>萨根——科学家和明星的复合体</a:t>
            </a:r>
            <a:endParaRPr lang="zh-CN" altLang="en-US" sz="1465" dirty="0">
              <a:latin typeface="印品黑体" panose="00000500000000000000" pitchFamily="2" charset="-122"/>
              <a:ea typeface="印品黑体" panose="00000500000000000000" pitchFamily="2" charset="-122"/>
              <a:sym typeface="+mn-ea"/>
            </a:endParaRPr>
          </a:p>
        </p:txBody>
      </p:sp>
      <p:sp>
        <p:nvSpPr>
          <p:cNvPr id="14" name="TextBox 40"/>
          <p:cNvSpPr txBox="1"/>
          <p:nvPr>
            <p:custDataLst>
              <p:tags r:id="rId2"/>
            </p:custDataLst>
          </p:nvPr>
        </p:nvSpPr>
        <p:spPr>
          <a:xfrm>
            <a:off x="4512310" y="3495675"/>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考法突破</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典题例</a:t>
            </a:r>
            <a:r>
              <a:rPr lang="zh-CN" altLang="en-US" sz="1465" dirty="0">
                <a:latin typeface="印品黑体" panose="00000500000000000000" pitchFamily="2" charset="-122"/>
                <a:ea typeface="印品黑体" panose="00000500000000000000" pitchFamily="2" charset="-122"/>
              </a:rPr>
              <a:t>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2059940"/>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654175"/>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深度</a:t>
            </a:r>
            <a:r>
              <a:rPr lang="zh-CN" altLang="en-US" sz="1465" dirty="0">
                <a:latin typeface="印品黑体" panose="00000500000000000000" pitchFamily="2" charset="-122"/>
                <a:ea typeface="印品黑体" panose="00000500000000000000" pitchFamily="2" charset="-122"/>
              </a:rPr>
              <a:t>解析</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4293870"/>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507174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514350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570220"/>
            <a:ext cx="3350895" cy="46291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sym typeface="+mn-ea"/>
              </a:rPr>
              <a:t>卡尔·萨根的名言</a:t>
            </a:r>
            <a:endParaRPr lang="zh-CN" altLang="en-US" sz="1465" dirty="0">
              <a:latin typeface="印品黑体" panose="00000500000000000000" pitchFamily="2" charset="-122"/>
              <a:ea typeface="印品黑体" panose="00000500000000000000" pitchFamily="2" charset="-122"/>
              <a:sym typeface="+mn-ea"/>
            </a:endParaRPr>
          </a:p>
          <a:p>
            <a:pPr algn="l">
              <a:buClrTx/>
              <a:buSzTx/>
              <a:buNone/>
            </a:pPr>
            <a:r>
              <a:rPr lang="zh-CN" altLang="en-US" sz="1465" dirty="0">
                <a:latin typeface="印品黑体" panose="00000500000000000000" pitchFamily="2" charset="-122"/>
                <a:ea typeface="印品黑体" panose="00000500000000000000" pitchFamily="2" charset="-122"/>
                <a:sym typeface="+mn-ea"/>
              </a:rPr>
              <a:t>关于探索的名言</a:t>
            </a:r>
            <a:endParaRPr lang="zh-CN" altLang="en-US" sz="1465" dirty="0">
              <a:latin typeface="印品黑体" panose="00000500000000000000" pitchFamily="2" charset="-122"/>
              <a:ea typeface="印品黑体" panose="00000500000000000000" pitchFamily="2" charset="-122"/>
              <a:sym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sz="1600"/>
              <a:t>(</a:t>
            </a:r>
            <a:r>
              <a:rPr lang="zh-CN" altLang="en-US" sz="1600"/>
              <a:t>一</a:t>
            </a:r>
            <a:r>
              <a:rPr lang="en-US" altLang="zh-CN" sz="1600"/>
              <a:t>)</a:t>
            </a:r>
            <a:r>
              <a:rPr lang="zh-CN" altLang="en-US" sz="1600"/>
              <a:t>语言文字运用</a:t>
            </a:r>
            <a:r>
              <a:rPr lang="en-US" altLang="en-US" sz="1600"/>
              <a:t>Ⅰ</a:t>
            </a:r>
            <a:endParaRPr lang="en-US" altLang="en-US" sz="1600"/>
          </a:p>
          <a:p>
            <a:pPr>
              <a:lnSpc>
                <a:spcPct val="150000"/>
              </a:lnSpc>
            </a:pPr>
            <a:r>
              <a:rPr lang="zh-CN" altLang="en-US" sz="1600"/>
              <a:t>阅读下面的文字</a:t>
            </a:r>
            <a:r>
              <a:rPr lang="en-US" altLang="zh-CN" sz="1600"/>
              <a:t>，</a:t>
            </a:r>
            <a:r>
              <a:rPr lang="zh-CN" altLang="en-US" sz="1600"/>
              <a:t>完成</a:t>
            </a:r>
            <a:r>
              <a:rPr lang="en-US" altLang="zh-CN" sz="1600"/>
              <a:t>1~3</a:t>
            </a:r>
            <a:r>
              <a:rPr lang="zh-CN" altLang="en-US" sz="1600"/>
              <a:t>题。</a:t>
            </a:r>
            <a:endParaRPr lang="zh-CN" altLang="en-US" sz="1600"/>
          </a:p>
          <a:p>
            <a:pPr>
              <a:lnSpc>
                <a:spcPct val="150000"/>
              </a:lnSpc>
            </a:pPr>
            <a:r>
              <a:rPr lang="en-US" altLang="zh-CN" sz="1600"/>
              <a:t>    </a:t>
            </a:r>
            <a:r>
              <a:rPr lang="zh-CN" altLang="en-US" sz="1600" u="sng"/>
              <a:t>从广阔无边的海平面向下、向下、再向下</a:t>
            </a:r>
            <a:r>
              <a:rPr lang="en-US" altLang="zh-CN" sz="1600" u="sng"/>
              <a:t>……</a:t>
            </a:r>
            <a:r>
              <a:rPr lang="zh-CN" altLang="en-US" sz="1600"/>
              <a:t>那片深度在</a:t>
            </a:r>
            <a:r>
              <a:rPr lang="en-US" altLang="zh-CN" sz="1600"/>
              <a:t>6 000</a:t>
            </a:r>
            <a:r>
              <a:rPr lang="zh-CN" altLang="en-US" sz="1600"/>
              <a:t>米以下的深海水域</a:t>
            </a:r>
            <a:r>
              <a:rPr lang="en-US" altLang="zh-CN" sz="1600"/>
              <a:t>，</a:t>
            </a:r>
            <a:r>
              <a:rPr lang="zh-CN" altLang="en-US" sz="1600"/>
              <a:t>有着一个令人</a:t>
            </a:r>
            <a:r>
              <a:rPr lang="zh-CN" altLang="en-US" sz="1600" u="sng"/>
              <a:t>　</a:t>
            </a:r>
            <a:r>
              <a:rPr lang="en-US" altLang="en-US" sz="1600" u="sng"/>
              <a:t>①</a:t>
            </a:r>
            <a:r>
              <a:rPr lang="zh-CN" altLang="en-US" sz="1600" u="sng"/>
              <a:t>　</a:t>
            </a:r>
            <a:r>
              <a:rPr lang="zh-CN" altLang="en-US" sz="1600"/>
              <a:t>的名称</a:t>
            </a:r>
            <a:r>
              <a:rPr lang="en-US" altLang="zh-CN" sz="1600"/>
              <a:t>——“</a:t>
            </a:r>
            <a:r>
              <a:rPr lang="zh-CN" altLang="en-US" sz="1600"/>
              <a:t>海斗深渊</a:t>
            </a:r>
            <a:r>
              <a:rPr lang="en-US" altLang="zh-CN" sz="1600"/>
              <a:t>”</a:t>
            </a:r>
            <a:r>
              <a:rPr lang="zh-CN" altLang="en-US" sz="1600"/>
              <a:t>。这里终年无光、温度低寒、缺乏氧气、食物资源匮乏</a:t>
            </a:r>
            <a:r>
              <a:rPr lang="en-US" altLang="zh-CN" sz="1600"/>
              <a:t>，</a:t>
            </a:r>
            <a:r>
              <a:rPr lang="zh-CN" altLang="en-US" sz="1600"/>
              <a:t>有着巨大的海水压力</a:t>
            </a:r>
            <a:r>
              <a:rPr lang="en-US" altLang="zh-CN" sz="1600"/>
              <a:t>，</a:t>
            </a:r>
            <a:r>
              <a:rPr lang="zh-CN" altLang="en-US" sz="1600"/>
              <a:t>化学环境也非常独特</a:t>
            </a:r>
            <a:r>
              <a:rPr lang="en-US" altLang="zh-CN" sz="1600"/>
              <a:t>，</a:t>
            </a:r>
            <a:r>
              <a:rPr lang="zh-CN" altLang="en-US" sz="1600"/>
              <a:t>对常规生命来说</a:t>
            </a:r>
            <a:r>
              <a:rPr lang="en-US" altLang="zh-CN" sz="1600"/>
              <a:t>，</a:t>
            </a:r>
            <a:r>
              <a:rPr lang="zh-CN" altLang="en-US" sz="1600"/>
              <a:t>这里是地狱一般的禁区。然而</a:t>
            </a:r>
            <a:r>
              <a:rPr lang="en-US" altLang="zh-CN" sz="1600"/>
              <a:t>，</a:t>
            </a:r>
            <a:r>
              <a:rPr lang="zh-CN" altLang="en-US" sz="1600"/>
              <a:t>大自然的神奇却依然在这里显现。事实上</a:t>
            </a:r>
            <a:r>
              <a:rPr lang="en-US" altLang="zh-CN" sz="1600"/>
              <a:t>，</a:t>
            </a:r>
            <a:r>
              <a:rPr lang="zh-CN" altLang="en-US" sz="1600"/>
              <a:t>在这样的</a:t>
            </a:r>
            <a:r>
              <a:rPr lang="en-US" altLang="zh-CN" sz="1600"/>
              <a:t>“</a:t>
            </a:r>
            <a:r>
              <a:rPr lang="zh-CN" altLang="en-US" sz="1600"/>
              <a:t>地狱禁区</a:t>
            </a:r>
            <a:r>
              <a:rPr lang="en-US" altLang="zh-CN" sz="1600"/>
              <a:t>”，</a:t>
            </a:r>
            <a:r>
              <a:rPr lang="zh-CN" altLang="en-US" sz="1600"/>
              <a:t>研究人员仍然发现了数百种物种</a:t>
            </a:r>
            <a:r>
              <a:rPr lang="en-US" altLang="zh-CN" sz="1600"/>
              <a:t>，</a:t>
            </a:r>
            <a:r>
              <a:rPr lang="zh-CN" altLang="en-US" sz="1600"/>
              <a:t>狮子鱼就是其中最有代表性的一种。在这片特殊的深海水域</a:t>
            </a:r>
            <a:r>
              <a:rPr lang="en-US" altLang="zh-CN" sz="1600"/>
              <a:t>，</a:t>
            </a:r>
            <a:r>
              <a:rPr lang="zh-CN" altLang="en-US" sz="1600"/>
              <a:t>它有着</a:t>
            </a:r>
            <a:r>
              <a:rPr lang="en-US" altLang="zh-CN" sz="1600"/>
              <a:t>“</a:t>
            </a:r>
            <a:r>
              <a:rPr lang="zh-CN" altLang="en-US" sz="1600" u="sng"/>
              <a:t>　</a:t>
            </a:r>
            <a:r>
              <a:rPr lang="en-US" altLang="en-US" sz="1600" u="sng"/>
              <a:t>②</a:t>
            </a:r>
            <a:r>
              <a:rPr lang="zh-CN" altLang="en-US" sz="1600" u="sng"/>
              <a:t>　</a:t>
            </a:r>
            <a:r>
              <a:rPr lang="en-US" altLang="zh-CN" sz="1600"/>
              <a:t>”</a:t>
            </a:r>
            <a:r>
              <a:rPr lang="zh-CN" altLang="en-US" sz="1600"/>
              <a:t>的地位</a:t>
            </a:r>
            <a:r>
              <a:rPr lang="en-US" altLang="zh-CN" sz="1600"/>
              <a:t>，</a:t>
            </a:r>
            <a:r>
              <a:rPr lang="zh-CN" altLang="en-US" sz="1600"/>
              <a:t>处于超深渊食物链的顶端</a:t>
            </a:r>
            <a:r>
              <a:rPr lang="en-US" altLang="zh-CN" sz="1600"/>
              <a:t>，</a:t>
            </a:r>
            <a:r>
              <a:rPr lang="zh-CN" altLang="en-US" sz="1600"/>
              <a:t>可承受</a:t>
            </a:r>
            <a:r>
              <a:rPr lang="en-US" altLang="zh-CN" sz="1600"/>
              <a:t>700</a:t>
            </a:r>
            <a:r>
              <a:rPr lang="zh-CN" altLang="en-US" sz="1600"/>
              <a:t>千克力</a:t>
            </a:r>
            <a:r>
              <a:rPr lang="en-US" altLang="zh-CN" sz="1600"/>
              <a:t>/</a:t>
            </a:r>
            <a:r>
              <a:rPr lang="zh-CN" altLang="en-US" sz="1600"/>
              <a:t>平方厘米的压力。</a:t>
            </a:r>
            <a:r>
              <a:rPr lang="zh-CN" altLang="en-US" sz="1600" u="wavy">
                <a:solidFill>
                  <a:schemeClr val="tx1"/>
                </a:solidFill>
                <a:uFillTx/>
              </a:rPr>
              <a:t>科学家们发现</a:t>
            </a:r>
            <a:r>
              <a:rPr lang="en-US" altLang="zh-CN" sz="1600" u="wavy">
                <a:solidFill>
                  <a:schemeClr val="tx1"/>
                </a:solidFill>
                <a:uFillTx/>
              </a:rPr>
              <a:t>:</a:t>
            </a:r>
            <a:r>
              <a:rPr lang="zh-CN" altLang="en-US" sz="1600" u="wavy">
                <a:solidFill>
                  <a:schemeClr val="tx1"/>
                </a:solidFill>
                <a:uFillTx/>
              </a:rPr>
              <a:t>在不到</a:t>
            </a:r>
            <a:r>
              <a:rPr lang="en-US" altLang="zh-CN" sz="1600" u="wavy">
                <a:solidFill>
                  <a:schemeClr val="tx1"/>
                </a:solidFill>
                <a:uFillTx/>
              </a:rPr>
              <a:t>2 000</a:t>
            </a:r>
            <a:r>
              <a:rPr lang="zh-CN" altLang="en-US" sz="1600" u="wavy">
                <a:solidFill>
                  <a:schemeClr val="tx1"/>
                </a:solidFill>
                <a:uFillTx/>
              </a:rPr>
              <a:t>万年的时间里</a:t>
            </a:r>
            <a:r>
              <a:rPr lang="en-US" altLang="zh-CN" sz="1600" u="wavy">
                <a:solidFill>
                  <a:schemeClr val="tx1"/>
                </a:solidFill>
                <a:uFillTx/>
              </a:rPr>
              <a:t>，</a:t>
            </a:r>
            <a:r>
              <a:rPr lang="zh-CN" altLang="en-US" sz="1600" u="wavy">
                <a:solidFill>
                  <a:schemeClr val="tx1"/>
                </a:solidFill>
                <a:uFillTx/>
              </a:rPr>
              <a:t>为适应超深渊</a:t>
            </a:r>
            <a:r>
              <a:rPr lang="en-US" altLang="zh-CN" sz="1600" u="wavy">
                <a:solidFill>
                  <a:schemeClr val="tx1"/>
                </a:solidFill>
                <a:uFillTx/>
              </a:rPr>
              <a:t>，</a:t>
            </a:r>
            <a:r>
              <a:rPr lang="zh-CN" altLang="en-US" sz="1600" u="wavy">
                <a:solidFill>
                  <a:schemeClr val="tx1"/>
                </a:solidFill>
                <a:uFillTx/>
              </a:rPr>
              <a:t>物种常常有令人堪叹的演变。</a:t>
            </a:r>
            <a:r>
              <a:rPr lang="zh-CN" altLang="en-US" sz="1600">
                <a:solidFill>
                  <a:schemeClr val="tx1"/>
                </a:solidFill>
                <a:uFillTx/>
              </a:rPr>
              <a:t>狮子鱼在皮肤、骨骼和细胞等方面经历了</a:t>
            </a:r>
            <a:r>
              <a:rPr lang="zh-CN" altLang="en-US" sz="1600" u="sng">
                <a:solidFill>
                  <a:schemeClr val="tx1"/>
                </a:solidFill>
                <a:uFillTx/>
              </a:rPr>
              <a:t>　</a:t>
            </a:r>
            <a:r>
              <a:rPr lang="en-US" altLang="en-US" sz="1600" u="sng">
                <a:solidFill>
                  <a:schemeClr val="tx1"/>
                </a:solidFill>
                <a:uFillTx/>
              </a:rPr>
              <a:t>③</a:t>
            </a:r>
            <a:r>
              <a:rPr lang="zh-CN" altLang="en-US" sz="1600" u="sng">
                <a:solidFill>
                  <a:schemeClr val="tx1"/>
                </a:solidFill>
                <a:uFillTx/>
              </a:rPr>
              <a:t>　</a:t>
            </a:r>
            <a:r>
              <a:rPr lang="zh-CN" altLang="en-US" sz="1600" u="wavy">
                <a:solidFill>
                  <a:schemeClr val="tx1"/>
                </a:solidFill>
                <a:uFillTx/>
              </a:rPr>
              <a:t>的演变。</a:t>
            </a:r>
            <a:r>
              <a:rPr lang="zh-CN" altLang="en-US" sz="1600"/>
              <a:t>超深渊狮子鱼的皮肤色素和视觉相关基因大量丢失</a:t>
            </a:r>
            <a:r>
              <a:rPr lang="en-US" altLang="zh-CN" sz="1600"/>
              <a:t>，</a:t>
            </a:r>
            <a:r>
              <a:rPr lang="zh-CN" altLang="en-US" sz="1600"/>
              <a:t>这使得它们看起来通体透明</a:t>
            </a:r>
            <a:r>
              <a:rPr lang="en-US" altLang="zh-CN" sz="1600"/>
              <a:t>，</a:t>
            </a:r>
            <a:r>
              <a:rPr lang="zh-CN" altLang="en-US" sz="1600"/>
              <a:t>而且视觉缺失</a:t>
            </a:r>
            <a:r>
              <a:rPr lang="en-US" altLang="zh-CN" sz="1600"/>
              <a:t>，</a:t>
            </a:r>
            <a:r>
              <a:rPr lang="zh-CN" altLang="en-US" sz="1600"/>
              <a:t>对可见光不再有反应。超深渊狮子鱼中一个与骨骼钙化相关的基因</a:t>
            </a:r>
            <a:r>
              <a:rPr lang="en-US" altLang="zh-CN" sz="1600"/>
              <a:t>——</a:t>
            </a:r>
            <a:r>
              <a:rPr lang="zh-CN" altLang="en-US" sz="1600"/>
              <a:t>骨钙蛋白被截短了</a:t>
            </a:r>
            <a:r>
              <a:rPr lang="en-US" altLang="zh-CN" sz="1600"/>
              <a:t>，</a:t>
            </a:r>
            <a:r>
              <a:rPr lang="zh-CN" altLang="en-US" sz="1600"/>
              <a:t>这可能使得它的骨骼变得非常薄</a:t>
            </a:r>
            <a:r>
              <a:rPr lang="en-US" altLang="zh-CN" sz="1600"/>
              <a:t>，</a:t>
            </a:r>
            <a:r>
              <a:rPr lang="zh-CN" altLang="en-US" sz="1600"/>
              <a:t>不饱和脂肪酸合成的相关基因在深海鱼中出现了扩张</a:t>
            </a:r>
            <a:r>
              <a:rPr lang="en-US" altLang="zh-CN" sz="1600"/>
              <a:t>，</a:t>
            </a:r>
            <a:r>
              <a:rPr lang="zh-CN" altLang="en-US" sz="1600"/>
              <a:t>这使得在高压和低温下</a:t>
            </a:r>
            <a:r>
              <a:rPr lang="en-US" altLang="zh-CN" sz="1600"/>
              <a:t>，</a:t>
            </a:r>
            <a:r>
              <a:rPr lang="zh-CN" altLang="en-US" sz="1600"/>
              <a:t>此类生物能够保证它们的细胞膜的流动性。海洋是地球生命的起源地</a:t>
            </a:r>
            <a:r>
              <a:rPr lang="en-US" altLang="zh-CN" sz="1600"/>
              <a:t>，</a:t>
            </a:r>
            <a:r>
              <a:rPr lang="zh-CN" altLang="en-US" sz="1600"/>
              <a:t>更蕴藏着无穷的生物演化可能性。在科研人员看来</a:t>
            </a:r>
            <a:r>
              <a:rPr lang="en-US" altLang="zh-CN" sz="1600"/>
              <a:t>，</a:t>
            </a:r>
            <a:r>
              <a:rPr lang="zh-CN" altLang="en-US" sz="1600"/>
              <a:t>深海狮子鱼基因组的解析</a:t>
            </a:r>
            <a:r>
              <a:rPr lang="en-US" altLang="zh-CN" sz="1600"/>
              <a:t>，</a:t>
            </a:r>
            <a:r>
              <a:rPr lang="zh-CN" altLang="en-US" sz="1600"/>
              <a:t>有助于阐明物种对于深海极端环境所作出的演化适应</a:t>
            </a:r>
            <a:r>
              <a:rPr lang="en-US" altLang="zh-CN" sz="1600"/>
              <a:t>，</a:t>
            </a:r>
            <a:r>
              <a:rPr lang="zh-CN" altLang="en-US" sz="1600"/>
              <a:t>为进一步的深海探索提供了线索。</a:t>
            </a:r>
            <a:r>
              <a:rPr lang="en-US" altLang="en-US" sz="1600"/>
              <a:t> </a:t>
            </a: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1.</a:t>
            </a:r>
            <a:r>
              <a:rPr lang="zh-CN" altLang="en-US"/>
              <a:t>请在文中横线处填入恰当的成语。</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623570" y="429323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en-US" dirty="0">
                <a:solidFill>
                  <a:srgbClr val="0070C0"/>
                </a:solidFill>
                <a:uFill>
                  <a:solidFill>
                    <a:schemeClr val="bg1"/>
                  </a:solidFill>
                </a:uFill>
              </a:rPr>
              <a:t>①</a:t>
            </a:r>
            <a:r>
              <a:rPr lang="zh-CN" altLang="en-US" dirty="0">
                <a:solidFill>
                  <a:srgbClr val="0070C0"/>
                </a:solidFill>
                <a:uFill>
                  <a:solidFill>
                    <a:schemeClr val="bg1"/>
                  </a:solidFill>
                </a:uFill>
              </a:rPr>
              <a:t>心惊胆战　</a:t>
            </a:r>
            <a:r>
              <a:rPr lang="en-US" altLang="en-US" dirty="0">
                <a:solidFill>
                  <a:srgbClr val="0070C0"/>
                </a:solidFill>
                <a:uFill>
                  <a:solidFill>
                    <a:schemeClr val="bg1"/>
                  </a:solidFill>
                </a:uFill>
              </a:rPr>
              <a:t>②</a:t>
            </a:r>
            <a:r>
              <a:rPr lang="zh-CN" altLang="en-US" dirty="0">
                <a:solidFill>
                  <a:srgbClr val="0070C0"/>
                </a:solidFill>
                <a:uFill>
                  <a:solidFill>
                    <a:schemeClr val="bg1"/>
                  </a:solidFill>
                </a:uFill>
              </a:rPr>
              <a:t>高高在上　</a:t>
            </a:r>
            <a:r>
              <a:rPr lang="en-US" altLang="en-US" dirty="0">
                <a:solidFill>
                  <a:srgbClr val="0070C0"/>
                </a:solidFill>
                <a:uFill>
                  <a:solidFill>
                    <a:schemeClr val="bg1"/>
                  </a:solidFill>
                </a:uFill>
              </a:rPr>
              <a:t>③</a:t>
            </a:r>
            <a:r>
              <a:rPr lang="zh-CN" altLang="en-US" dirty="0">
                <a:solidFill>
                  <a:srgbClr val="0070C0"/>
                </a:solidFill>
                <a:uFill>
                  <a:solidFill>
                    <a:schemeClr val="bg1"/>
                  </a:solidFill>
                </a:uFill>
              </a:rPr>
              <a:t>脱胎换骨</a:t>
            </a:r>
            <a:endParaRPr lang="zh-CN" altLang="en-US" dirty="0">
              <a:solidFill>
                <a:srgbClr val="0070C0"/>
              </a:solidFill>
              <a:uFill>
                <a:solidFill>
                  <a:schemeClr val="bg1"/>
                </a:solidFill>
              </a:uFill>
            </a:endParaRPr>
          </a:p>
        </p:txBody>
      </p:sp>
      <p:sp>
        <p:nvSpPr>
          <p:cNvPr id="2" name="文本框 1"/>
          <p:cNvSpPr txBox="1"/>
          <p:nvPr/>
        </p:nvSpPr>
        <p:spPr>
          <a:xfrm>
            <a:off x="623570" y="236029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本题考查正确使用词语</a:t>
            </a:r>
            <a:r>
              <a:rPr lang="en-US" altLang="zh-CN" dirty="0"/>
              <a:t>(</a:t>
            </a:r>
            <a:r>
              <a:rPr lang="zh-CN" altLang="en-US" dirty="0"/>
              <a:t>包括熟语</a:t>
            </a:r>
            <a:r>
              <a:rPr lang="en-US" altLang="zh-CN" dirty="0"/>
              <a:t>)</a:t>
            </a:r>
            <a:r>
              <a:rPr lang="zh-CN" altLang="en-US" dirty="0"/>
              <a:t>的能力。</a:t>
            </a:r>
            <a:r>
              <a:rPr lang="en-US" altLang="en-US" dirty="0"/>
              <a:t>①</a:t>
            </a:r>
            <a:r>
              <a:rPr lang="zh-CN" altLang="en-US" dirty="0"/>
              <a:t>处</a:t>
            </a:r>
            <a:r>
              <a:rPr lang="en-US" altLang="zh-CN" dirty="0"/>
              <a:t>，</a:t>
            </a:r>
            <a:r>
              <a:rPr lang="zh-CN" altLang="en-US" dirty="0"/>
              <a:t>语境是说</a:t>
            </a:r>
            <a:r>
              <a:rPr lang="en-US" altLang="zh-CN" dirty="0"/>
              <a:t>“</a:t>
            </a:r>
            <a:r>
              <a:rPr lang="zh-CN" altLang="en-US" dirty="0"/>
              <a:t>海斗深渊</a:t>
            </a:r>
            <a:r>
              <a:rPr lang="en-US" altLang="zh-CN" dirty="0"/>
              <a:t>”</a:t>
            </a:r>
            <a:r>
              <a:rPr lang="zh-CN" altLang="en-US" dirty="0"/>
              <a:t>这一名称令人害怕</a:t>
            </a:r>
            <a:r>
              <a:rPr lang="en-US" altLang="zh-CN" dirty="0"/>
              <a:t>，</a:t>
            </a:r>
            <a:r>
              <a:rPr lang="zh-CN" altLang="en-US" dirty="0"/>
              <a:t>故可填</a:t>
            </a:r>
            <a:r>
              <a:rPr lang="en-US" altLang="zh-CN" dirty="0"/>
              <a:t>“</a:t>
            </a:r>
            <a:r>
              <a:rPr lang="zh-CN" altLang="en-US" dirty="0"/>
              <a:t>心惊胆战</a:t>
            </a:r>
            <a:r>
              <a:rPr lang="en-US" altLang="zh-CN" dirty="0"/>
              <a:t>”</a:t>
            </a:r>
            <a:r>
              <a:rPr lang="zh-CN" altLang="en-US" dirty="0"/>
              <a:t>之类的成语。</a:t>
            </a:r>
            <a:r>
              <a:rPr lang="en-US" altLang="en-US" dirty="0"/>
              <a:t>②</a:t>
            </a:r>
            <a:r>
              <a:rPr lang="zh-CN" altLang="en-US" dirty="0"/>
              <a:t>处</a:t>
            </a:r>
            <a:r>
              <a:rPr lang="en-US" altLang="zh-CN" dirty="0"/>
              <a:t>，</a:t>
            </a:r>
            <a:r>
              <a:rPr lang="zh-CN" altLang="en-US" dirty="0"/>
              <a:t>根据后文</a:t>
            </a:r>
            <a:r>
              <a:rPr lang="en-US" altLang="zh-CN" dirty="0"/>
              <a:t>“</a:t>
            </a:r>
            <a:r>
              <a:rPr lang="zh-CN" altLang="en-US" dirty="0"/>
              <a:t>处于超深渊食物链的顶端</a:t>
            </a:r>
            <a:r>
              <a:rPr lang="en-US" altLang="zh-CN" dirty="0"/>
              <a:t>”，</a:t>
            </a:r>
            <a:r>
              <a:rPr lang="zh-CN" altLang="en-US" dirty="0"/>
              <a:t>以及此处的引号</a:t>
            </a:r>
            <a:r>
              <a:rPr lang="en-US" altLang="zh-CN" dirty="0"/>
              <a:t>，</a:t>
            </a:r>
            <a:r>
              <a:rPr lang="zh-CN" altLang="en-US" dirty="0"/>
              <a:t>可知此处应是说狮子鱼的地位高</a:t>
            </a:r>
            <a:r>
              <a:rPr lang="en-US" altLang="zh-CN" dirty="0"/>
              <a:t>，</a:t>
            </a:r>
            <a:r>
              <a:rPr lang="zh-CN" altLang="en-US" dirty="0"/>
              <a:t>故可填</a:t>
            </a:r>
            <a:r>
              <a:rPr lang="en-US" altLang="zh-CN" dirty="0"/>
              <a:t>“</a:t>
            </a:r>
            <a:r>
              <a:rPr lang="zh-CN" altLang="en-US" dirty="0"/>
              <a:t>高高在上</a:t>
            </a:r>
            <a:r>
              <a:rPr lang="en-US" altLang="zh-CN" dirty="0"/>
              <a:t>”</a:t>
            </a:r>
            <a:r>
              <a:rPr lang="zh-CN" altLang="en-US" dirty="0"/>
              <a:t>之类的成语。</a:t>
            </a:r>
            <a:r>
              <a:rPr lang="en-US" altLang="en-US" dirty="0"/>
              <a:t>③</a:t>
            </a:r>
            <a:r>
              <a:rPr lang="zh-CN" altLang="en-US" dirty="0"/>
              <a:t>处</a:t>
            </a:r>
            <a:r>
              <a:rPr lang="en-US" altLang="zh-CN" dirty="0"/>
              <a:t>，</a:t>
            </a:r>
            <a:r>
              <a:rPr lang="zh-CN" altLang="en-US" dirty="0"/>
              <a:t>形容狮子鱼在超深渊环境下经历的演变</a:t>
            </a:r>
            <a:r>
              <a:rPr lang="en-US" altLang="zh-CN" dirty="0"/>
              <a:t>，</a:t>
            </a:r>
            <a:r>
              <a:rPr lang="zh-CN" altLang="en-US" dirty="0"/>
              <a:t>根据限制语</a:t>
            </a:r>
            <a:r>
              <a:rPr lang="en-US" altLang="zh-CN" dirty="0"/>
              <a:t>“</a:t>
            </a:r>
            <a:r>
              <a:rPr lang="zh-CN" altLang="en-US" dirty="0"/>
              <a:t>在皮肤、骨骼和细胞等方面</a:t>
            </a:r>
            <a:r>
              <a:rPr lang="en-US" altLang="zh-CN" dirty="0"/>
              <a:t>”</a:t>
            </a:r>
            <a:r>
              <a:rPr lang="zh-CN" altLang="en-US" dirty="0"/>
              <a:t>及下文对这几个方面的变化的介绍可知</a:t>
            </a:r>
            <a:r>
              <a:rPr lang="en-US" altLang="zh-CN" dirty="0"/>
              <a:t>，</a:t>
            </a:r>
            <a:r>
              <a:rPr lang="zh-CN" altLang="en-US" dirty="0"/>
              <a:t>狮子鱼经历的演变是巨大而彻底的</a:t>
            </a:r>
            <a:r>
              <a:rPr lang="en-US" altLang="zh-CN" dirty="0"/>
              <a:t>，</a:t>
            </a:r>
            <a:r>
              <a:rPr lang="zh-CN" altLang="en-US" dirty="0"/>
              <a:t>故可填</a:t>
            </a:r>
            <a:r>
              <a:rPr lang="en-US" altLang="zh-CN" dirty="0"/>
              <a:t>“</a:t>
            </a:r>
            <a:r>
              <a:rPr lang="zh-CN" altLang="en-US" dirty="0"/>
              <a:t>脱胎换骨</a:t>
            </a:r>
            <a:r>
              <a:rPr lang="en-US" altLang="zh-CN" dirty="0"/>
              <a:t>”</a:t>
            </a:r>
            <a:r>
              <a:rPr lang="zh-CN" altLang="en-US" dirty="0"/>
              <a:t>之类的成语。</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39470" y="1483995"/>
            <a:ext cx="10212705" cy="807085"/>
          </a:xfrm>
          <a:prstGeom prst="rect">
            <a:avLst/>
          </a:prstGeom>
          <a:noFill/>
        </p:spPr>
        <p:txBody>
          <a:bodyPr wrap="square" rtlCol="0">
            <a:noAutofit/>
          </a:bodyPr>
          <a:lstStyle/>
          <a:p>
            <a:pPr>
              <a:lnSpc>
                <a:spcPct val="150000"/>
              </a:lnSpc>
            </a:pPr>
            <a:r>
              <a:rPr lang="en-US" altLang="zh-CN"/>
              <a:t>2.</a:t>
            </a:r>
            <a:r>
              <a:rPr lang="zh-CN" altLang="en-US"/>
              <a:t>文中画波浪线的句子有语病</a:t>
            </a:r>
            <a:r>
              <a:rPr lang="en-US" altLang="zh-CN"/>
              <a:t>，</a:t>
            </a:r>
            <a:r>
              <a:rPr lang="zh-CN" altLang="en-US"/>
              <a:t>请进行修改</a:t>
            </a:r>
            <a:r>
              <a:rPr lang="en-US" altLang="zh-CN"/>
              <a:t>，</a:t>
            </a:r>
            <a:r>
              <a:rPr lang="zh-CN" altLang="en-US"/>
              <a:t>使语言表达准确流畅</a:t>
            </a:r>
            <a:r>
              <a:rPr lang="en-US" altLang="zh-CN"/>
              <a:t>，</a:t>
            </a:r>
            <a:r>
              <a:rPr lang="zh-CN" altLang="en-US"/>
              <a:t>可少量增删词语</a:t>
            </a:r>
            <a:r>
              <a:rPr lang="en-US" altLang="zh-CN"/>
              <a:t>，</a:t>
            </a:r>
            <a:r>
              <a:rPr lang="zh-CN" altLang="en-US"/>
              <a:t>不得改变原意。</a:t>
            </a:r>
            <a:r>
              <a:rPr lang="zh-CN" altLang="en-US"/>
              <a:t>。</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21" name="文本框 20"/>
          <p:cNvSpPr txBox="1"/>
          <p:nvPr/>
        </p:nvSpPr>
        <p:spPr>
          <a:xfrm>
            <a:off x="623570" y="393255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【答案】科学家们发现</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在不到</a:t>
            </a:r>
            <a:r>
              <a:rPr lang="en-US" altLang="zh-CN" dirty="0">
                <a:solidFill>
                  <a:srgbClr val="0070C0"/>
                </a:solidFill>
                <a:uFill>
                  <a:solidFill>
                    <a:schemeClr val="bg1"/>
                  </a:solidFill>
                </a:uFill>
              </a:rPr>
              <a:t>2000</a:t>
            </a:r>
            <a:r>
              <a:rPr lang="zh-CN" altLang="en-US" dirty="0">
                <a:solidFill>
                  <a:srgbClr val="0070C0"/>
                </a:solidFill>
                <a:uFill>
                  <a:solidFill>
                    <a:schemeClr val="bg1"/>
                  </a:solidFill>
                </a:uFill>
              </a:rPr>
              <a:t>万年的时间里</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为适应超深渊环境</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物种常常有令人惊叹的演变。</a:t>
            </a:r>
            <a:endParaRPr lang="zh-CN" altLang="en-US" dirty="0">
              <a:solidFill>
                <a:srgbClr val="0070C0"/>
              </a:solidFill>
              <a:uFill>
                <a:solidFill>
                  <a:schemeClr val="bg1"/>
                </a:solidFill>
              </a:uFill>
            </a:endParaRPr>
          </a:p>
        </p:txBody>
      </p:sp>
      <p:sp>
        <p:nvSpPr>
          <p:cNvPr id="2" name="文本框 1"/>
          <p:cNvSpPr txBox="1"/>
          <p:nvPr/>
        </p:nvSpPr>
        <p:spPr>
          <a:xfrm>
            <a:off x="623570" y="270764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本题考查辨析并修改病句的能力。文中画波浪线的句子有两处语病</a:t>
            </a:r>
            <a:r>
              <a:rPr lang="en-US" altLang="zh-CN" dirty="0"/>
              <a:t>:</a:t>
            </a:r>
            <a:r>
              <a:rPr lang="zh-CN" altLang="en-US" dirty="0"/>
              <a:t>一是</a:t>
            </a:r>
            <a:r>
              <a:rPr lang="en-US" altLang="zh-CN" dirty="0"/>
              <a:t>“</a:t>
            </a:r>
            <a:r>
              <a:rPr lang="zh-CN" altLang="en-US" dirty="0"/>
              <a:t>为适应超深渊</a:t>
            </a:r>
            <a:r>
              <a:rPr lang="en-US" altLang="zh-CN" dirty="0"/>
              <a:t>”</a:t>
            </a:r>
            <a:r>
              <a:rPr lang="zh-CN" altLang="en-US" dirty="0"/>
              <a:t>成分残缺</a:t>
            </a:r>
            <a:r>
              <a:rPr lang="en-US" altLang="zh-CN" dirty="0"/>
              <a:t>，</a:t>
            </a:r>
            <a:r>
              <a:rPr lang="zh-CN" altLang="en-US" dirty="0"/>
              <a:t>应在</a:t>
            </a:r>
            <a:r>
              <a:rPr lang="en-US" altLang="zh-CN" dirty="0"/>
              <a:t>“</a:t>
            </a:r>
            <a:r>
              <a:rPr lang="zh-CN" altLang="en-US" dirty="0"/>
              <a:t>超深渊</a:t>
            </a:r>
            <a:r>
              <a:rPr lang="en-US" altLang="zh-CN" dirty="0"/>
              <a:t>”</a:t>
            </a:r>
            <a:r>
              <a:rPr lang="zh-CN" altLang="en-US" dirty="0"/>
              <a:t>后面加上</a:t>
            </a:r>
            <a:r>
              <a:rPr lang="en-US" altLang="zh-CN" dirty="0"/>
              <a:t>“</a:t>
            </a:r>
            <a:r>
              <a:rPr lang="zh-CN" altLang="en-US" dirty="0"/>
              <a:t>环境</a:t>
            </a:r>
            <a:r>
              <a:rPr lang="en-US" altLang="zh-CN" dirty="0"/>
              <a:t>”;</a:t>
            </a:r>
            <a:r>
              <a:rPr lang="zh-CN" altLang="en-US" dirty="0"/>
              <a:t>二是成分赘余</a:t>
            </a:r>
            <a:r>
              <a:rPr lang="en-US" altLang="zh-CN" dirty="0"/>
              <a:t>，</a:t>
            </a:r>
            <a:r>
              <a:rPr lang="en-US" altLang="zh-CN" dirty="0"/>
              <a:t>“</a:t>
            </a:r>
            <a:r>
              <a:rPr lang="zh-CN" altLang="en-US" dirty="0"/>
              <a:t>令人堪叹</a:t>
            </a:r>
            <a:r>
              <a:rPr lang="en-US" altLang="zh-CN" dirty="0"/>
              <a:t>”</a:t>
            </a:r>
            <a:r>
              <a:rPr lang="zh-CN" altLang="en-US" dirty="0"/>
              <a:t>的</a:t>
            </a:r>
            <a:r>
              <a:rPr lang="en-US" altLang="zh-CN" dirty="0"/>
              <a:t>“</a:t>
            </a:r>
            <a:r>
              <a:rPr lang="zh-CN" altLang="en-US" dirty="0"/>
              <a:t>堪</a:t>
            </a:r>
            <a:r>
              <a:rPr lang="en-US" altLang="zh-CN" dirty="0"/>
              <a:t>”</a:t>
            </a:r>
            <a:r>
              <a:rPr lang="zh-CN" altLang="en-US" dirty="0"/>
              <a:t>与</a:t>
            </a:r>
            <a:r>
              <a:rPr lang="en-US" altLang="zh-CN" dirty="0"/>
              <a:t>“</a:t>
            </a:r>
            <a:r>
              <a:rPr lang="zh-CN" altLang="en-US" dirty="0"/>
              <a:t>令</a:t>
            </a:r>
            <a:r>
              <a:rPr lang="en-US" altLang="zh-CN" dirty="0"/>
              <a:t>”</a:t>
            </a:r>
            <a:r>
              <a:rPr lang="zh-CN" altLang="en-US" dirty="0"/>
              <a:t>语义重复</a:t>
            </a:r>
            <a:r>
              <a:rPr lang="en-US" altLang="zh-CN" dirty="0"/>
              <a:t>，</a:t>
            </a:r>
            <a:r>
              <a:rPr lang="zh-CN" altLang="en-US" dirty="0"/>
              <a:t>可改为</a:t>
            </a:r>
            <a:r>
              <a:rPr lang="en-US" altLang="zh-CN" dirty="0"/>
              <a:t>“</a:t>
            </a:r>
            <a:r>
              <a:rPr lang="zh-CN" altLang="en-US" dirty="0"/>
              <a:t>令人惊叹</a:t>
            </a:r>
            <a:r>
              <a:rPr lang="en-US" altLang="zh-CN" dirty="0"/>
              <a:t>”</a:t>
            </a:r>
            <a:r>
              <a:rPr lang="zh-CN" altLang="en-US" dirty="0"/>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7307</Words>
  <Application>WPS 演示</Application>
  <PresentationFormat>宽屏</PresentationFormat>
  <Paragraphs>236</Paragraphs>
  <Slides>23</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23</vt:i4>
      </vt:variant>
    </vt:vector>
  </HeadingPairs>
  <TitlesOfParts>
    <vt:vector size="33"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375</cp:revision>
  <dcterms:created xsi:type="dcterms:W3CDTF">2023-08-06T06:55:00Z</dcterms:created>
  <dcterms:modified xsi:type="dcterms:W3CDTF">2025-11-05T05:41:47Z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30EF888605CE44A9841F80652F301AFB_13</vt:lpwstr>
  </property>
</Properties>
</file>